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2"/>
  </p:notesMasterIdLst>
  <p:handoutMasterIdLst>
    <p:handoutMasterId r:id="rId33"/>
  </p:handoutMasterIdLst>
  <p:sldIdLst>
    <p:sldId id="357" r:id="rId2"/>
    <p:sldId id="442" r:id="rId3"/>
    <p:sldId id="443" r:id="rId4"/>
    <p:sldId id="441" r:id="rId5"/>
    <p:sldId id="385" r:id="rId6"/>
    <p:sldId id="382" r:id="rId7"/>
    <p:sldId id="408" r:id="rId8"/>
    <p:sldId id="425" r:id="rId9"/>
    <p:sldId id="430" r:id="rId10"/>
    <p:sldId id="445" r:id="rId11"/>
    <p:sldId id="409" r:id="rId12"/>
    <p:sldId id="422" r:id="rId13"/>
    <p:sldId id="426" r:id="rId14"/>
    <p:sldId id="427" r:id="rId15"/>
    <p:sldId id="435" r:id="rId16"/>
    <p:sldId id="431" r:id="rId17"/>
    <p:sldId id="433" r:id="rId18"/>
    <p:sldId id="434" r:id="rId19"/>
    <p:sldId id="432" r:id="rId20"/>
    <p:sldId id="444" r:id="rId21"/>
    <p:sldId id="429" r:id="rId22"/>
    <p:sldId id="411" r:id="rId23"/>
    <p:sldId id="440" r:id="rId24"/>
    <p:sldId id="414" r:id="rId25"/>
    <p:sldId id="437" r:id="rId26"/>
    <p:sldId id="436" r:id="rId27"/>
    <p:sldId id="421" r:id="rId28"/>
    <p:sldId id="401" r:id="rId29"/>
    <p:sldId id="418" r:id="rId30"/>
    <p:sldId id="276" r:id="rId31"/>
  </p:sldIdLst>
  <p:sldSz cx="9144000" cy="6858000" type="letter"/>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0AE6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6" autoAdjust="0"/>
    <p:restoredTop sz="94086" autoAdjust="0"/>
  </p:normalViewPr>
  <p:slideViewPr>
    <p:cSldViewPr snapToGrid="0" snapToObjects="1">
      <p:cViewPr>
        <p:scale>
          <a:sx n="60" d="100"/>
          <a:sy n="60" d="100"/>
        </p:scale>
        <p:origin x="-1836"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028" y="-96"/>
      </p:cViewPr>
      <p:guideLst>
        <p:guide orient="horz" pos="2928"/>
        <p:guide pos="216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iagrams/_rels/data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iagrams/_rels/drawing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iagrams/_rels/drawing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E4D4D-E975-4AF8-AD08-6A5A90603711}" type="doc">
      <dgm:prSet loTypeId="urn:microsoft.com/office/officeart/2005/8/layout/arrow3" loCatId="relationship" qsTypeId="urn:microsoft.com/office/officeart/2005/8/quickstyle/simple1" qsCatId="simple" csTypeId="urn:microsoft.com/office/officeart/2005/8/colors/colorful1" csCatId="colorful" phldr="1"/>
      <dgm:spPr/>
      <dgm:t>
        <a:bodyPr/>
        <a:lstStyle/>
        <a:p>
          <a:endParaRPr lang="es-MX"/>
        </a:p>
      </dgm:t>
    </dgm:pt>
    <dgm:pt modelId="{3E9A803A-A347-49C0-BB04-19D01FAAF5FB}">
      <dgm:prSet phldrT="[Text]"/>
      <dgm:spPr/>
      <dgm:t>
        <a:bodyPr/>
        <a:lstStyle/>
        <a:p>
          <a:r>
            <a:rPr lang="es-ES_tradnl" dirty="0" smtClean="0"/>
            <a:t>Nivel Nacional</a:t>
          </a:r>
          <a:endParaRPr lang="es-MX" dirty="0"/>
        </a:p>
      </dgm:t>
    </dgm:pt>
    <dgm:pt modelId="{2940DFBA-8DDE-4DD0-BB07-909BA9315458}" type="parTrans" cxnId="{C8AE5738-368C-4A36-B4CB-DAEC228A8417}">
      <dgm:prSet/>
      <dgm:spPr/>
      <dgm:t>
        <a:bodyPr/>
        <a:lstStyle/>
        <a:p>
          <a:endParaRPr lang="es-MX"/>
        </a:p>
      </dgm:t>
    </dgm:pt>
    <dgm:pt modelId="{E554C7B3-676B-4123-BAEC-0F4445E89497}" type="sibTrans" cxnId="{C8AE5738-368C-4A36-B4CB-DAEC228A8417}">
      <dgm:prSet/>
      <dgm:spPr/>
      <dgm:t>
        <a:bodyPr/>
        <a:lstStyle/>
        <a:p>
          <a:endParaRPr lang="es-MX"/>
        </a:p>
      </dgm:t>
    </dgm:pt>
    <dgm:pt modelId="{10A1E891-DF98-4948-BD07-A88BED9908B0}">
      <dgm:prSet phldrT="[Text]"/>
      <dgm:spPr/>
      <dgm:t>
        <a:bodyPr/>
        <a:lstStyle/>
        <a:p>
          <a:r>
            <a:rPr lang="es-ES_tradnl" dirty="0" smtClean="0"/>
            <a:t>Nivel Institucional</a:t>
          </a:r>
          <a:endParaRPr lang="es-MX" dirty="0"/>
        </a:p>
      </dgm:t>
    </dgm:pt>
    <dgm:pt modelId="{E61B1ABB-FA36-468C-8CF4-B0167C0A459B}" type="parTrans" cxnId="{D8C741EF-E23F-43F7-86D8-11173E21765D}">
      <dgm:prSet/>
      <dgm:spPr/>
      <dgm:t>
        <a:bodyPr/>
        <a:lstStyle/>
        <a:p>
          <a:endParaRPr lang="es-MX"/>
        </a:p>
      </dgm:t>
    </dgm:pt>
    <dgm:pt modelId="{04063D38-9C83-4117-AAA4-B5ECAED07704}" type="sibTrans" cxnId="{D8C741EF-E23F-43F7-86D8-11173E21765D}">
      <dgm:prSet/>
      <dgm:spPr/>
      <dgm:t>
        <a:bodyPr/>
        <a:lstStyle/>
        <a:p>
          <a:endParaRPr lang="es-MX"/>
        </a:p>
      </dgm:t>
    </dgm:pt>
    <dgm:pt modelId="{E1858E41-4E07-412C-8F86-53AD7B2161BF}" type="pres">
      <dgm:prSet presAssocID="{A21E4D4D-E975-4AF8-AD08-6A5A90603711}" presName="compositeShape" presStyleCnt="0">
        <dgm:presLayoutVars>
          <dgm:chMax val="2"/>
          <dgm:dir/>
          <dgm:resizeHandles val="exact"/>
        </dgm:presLayoutVars>
      </dgm:prSet>
      <dgm:spPr/>
      <dgm:t>
        <a:bodyPr/>
        <a:lstStyle/>
        <a:p>
          <a:endParaRPr lang="es-MX"/>
        </a:p>
      </dgm:t>
    </dgm:pt>
    <dgm:pt modelId="{4B960D2B-48CC-4614-A356-0B1016615559}" type="pres">
      <dgm:prSet presAssocID="{A21E4D4D-E975-4AF8-AD08-6A5A90603711}" presName="divider" presStyleLbl="fgShp" presStyleIdx="0" presStyleCnt="1"/>
      <dgm:spPr/>
    </dgm:pt>
    <dgm:pt modelId="{A4522524-E65A-4737-BDEE-6E0190009596}" type="pres">
      <dgm:prSet presAssocID="{3E9A803A-A347-49C0-BB04-19D01FAAF5FB}" presName="downArrow" presStyleLbl="node1" presStyleIdx="0" presStyleCnt="2"/>
      <dgm:spPr/>
    </dgm:pt>
    <dgm:pt modelId="{BF528004-9CFE-4E02-BE93-A9D0EF928FA8}" type="pres">
      <dgm:prSet presAssocID="{3E9A803A-A347-49C0-BB04-19D01FAAF5FB}" presName="downArrowText" presStyleLbl="revTx" presStyleIdx="0" presStyleCnt="2">
        <dgm:presLayoutVars>
          <dgm:bulletEnabled val="1"/>
        </dgm:presLayoutVars>
      </dgm:prSet>
      <dgm:spPr/>
      <dgm:t>
        <a:bodyPr/>
        <a:lstStyle/>
        <a:p>
          <a:endParaRPr lang="es-MX"/>
        </a:p>
      </dgm:t>
    </dgm:pt>
    <dgm:pt modelId="{24463AA2-C318-48C3-AF34-1ACCCE3B24FC}" type="pres">
      <dgm:prSet presAssocID="{10A1E891-DF98-4948-BD07-A88BED9908B0}" presName="upArrow" presStyleLbl="node1" presStyleIdx="1" presStyleCnt="2"/>
      <dgm:spPr/>
    </dgm:pt>
    <dgm:pt modelId="{D1664F37-72EB-47F2-B60E-4E17CB9BED12}" type="pres">
      <dgm:prSet presAssocID="{10A1E891-DF98-4948-BD07-A88BED9908B0}" presName="upArrowText" presStyleLbl="revTx" presStyleIdx="1" presStyleCnt="2">
        <dgm:presLayoutVars>
          <dgm:bulletEnabled val="1"/>
        </dgm:presLayoutVars>
      </dgm:prSet>
      <dgm:spPr/>
      <dgm:t>
        <a:bodyPr/>
        <a:lstStyle/>
        <a:p>
          <a:endParaRPr lang="es-MX"/>
        </a:p>
      </dgm:t>
    </dgm:pt>
  </dgm:ptLst>
  <dgm:cxnLst>
    <dgm:cxn modelId="{A788BECE-F3A8-407E-8107-DE9F75E1ABD9}" type="presOf" srcId="{10A1E891-DF98-4948-BD07-A88BED9908B0}" destId="{D1664F37-72EB-47F2-B60E-4E17CB9BED12}" srcOrd="0" destOrd="0" presId="urn:microsoft.com/office/officeart/2005/8/layout/arrow3"/>
    <dgm:cxn modelId="{89C0963D-AB7B-4BC4-BEA6-AF34D921577D}" type="presOf" srcId="{3E9A803A-A347-49C0-BB04-19D01FAAF5FB}" destId="{BF528004-9CFE-4E02-BE93-A9D0EF928FA8}" srcOrd="0" destOrd="0" presId="urn:microsoft.com/office/officeart/2005/8/layout/arrow3"/>
    <dgm:cxn modelId="{D8C741EF-E23F-43F7-86D8-11173E21765D}" srcId="{A21E4D4D-E975-4AF8-AD08-6A5A90603711}" destId="{10A1E891-DF98-4948-BD07-A88BED9908B0}" srcOrd="1" destOrd="0" parTransId="{E61B1ABB-FA36-468C-8CF4-B0167C0A459B}" sibTransId="{04063D38-9C83-4117-AAA4-B5ECAED07704}"/>
    <dgm:cxn modelId="{C8AE5738-368C-4A36-B4CB-DAEC228A8417}" srcId="{A21E4D4D-E975-4AF8-AD08-6A5A90603711}" destId="{3E9A803A-A347-49C0-BB04-19D01FAAF5FB}" srcOrd="0" destOrd="0" parTransId="{2940DFBA-8DDE-4DD0-BB07-909BA9315458}" sibTransId="{E554C7B3-676B-4123-BAEC-0F4445E89497}"/>
    <dgm:cxn modelId="{D91DEB1B-6007-4BE8-9326-F3FFC1AAEBA7}" type="presOf" srcId="{A21E4D4D-E975-4AF8-AD08-6A5A90603711}" destId="{E1858E41-4E07-412C-8F86-53AD7B2161BF}" srcOrd="0" destOrd="0" presId="urn:microsoft.com/office/officeart/2005/8/layout/arrow3"/>
    <dgm:cxn modelId="{E14A98C0-0ED8-499A-AB59-58ACBB50A096}" type="presParOf" srcId="{E1858E41-4E07-412C-8F86-53AD7B2161BF}" destId="{4B960D2B-48CC-4614-A356-0B1016615559}" srcOrd="0" destOrd="0" presId="urn:microsoft.com/office/officeart/2005/8/layout/arrow3"/>
    <dgm:cxn modelId="{80499EBB-3036-401D-9B89-850BD855B688}" type="presParOf" srcId="{E1858E41-4E07-412C-8F86-53AD7B2161BF}" destId="{A4522524-E65A-4737-BDEE-6E0190009596}" srcOrd="1" destOrd="0" presId="urn:microsoft.com/office/officeart/2005/8/layout/arrow3"/>
    <dgm:cxn modelId="{088D7541-1E6F-4E35-A76F-CA821836BF3B}" type="presParOf" srcId="{E1858E41-4E07-412C-8F86-53AD7B2161BF}" destId="{BF528004-9CFE-4E02-BE93-A9D0EF928FA8}" srcOrd="2" destOrd="0" presId="urn:microsoft.com/office/officeart/2005/8/layout/arrow3"/>
    <dgm:cxn modelId="{22E79626-C958-46FD-B37E-0DF1FEBE7040}" type="presParOf" srcId="{E1858E41-4E07-412C-8F86-53AD7B2161BF}" destId="{24463AA2-C318-48C3-AF34-1ACCCE3B24FC}" srcOrd="3" destOrd="0" presId="urn:microsoft.com/office/officeart/2005/8/layout/arrow3"/>
    <dgm:cxn modelId="{3DB0EA87-8DDC-4AC3-9B52-C4B2282D059A}" type="presParOf" srcId="{E1858E41-4E07-412C-8F86-53AD7B2161BF}" destId="{D1664F37-72EB-47F2-B60E-4E17CB9BED12}"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9734CC-CF16-4667-9CAD-A92C656BED0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MX"/>
        </a:p>
      </dgm:t>
    </dgm:pt>
    <dgm:pt modelId="{41A4A4B2-FF3A-4B6F-BF3B-E78E0A90A173}">
      <dgm:prSet phldrT="[Text]"/>
      <dgm:spPr/>
      <dgm:t>
        <a:bodyPr/>
        <a:lstStyle/>
        <a:p>
          <a:r>
            <a:rPr lang="es-ES_tradnl" dirty="0" smtClean="0"/>
            <a:t>Gobierno</a:t>
          </a:r>
          <a:endParaRPr lang="es-MX" dirty="0"/>
        </a:p>
      </dgm:t>
    </dgm:pt>
    <dgm:pt modelId="{E4357B53-EDC0-4E5C-BB2E-E23E110A622C}" type="parTrans" cxnId="{629BA068-B6FC-429D-93EC-A70CA5410CF5}">
      <dgm:prSet/>
      <dgm:spPr/>
      <dgm:t>
        <a:bodyPr/>
        <a:lstStyle/>
        <a:p>
          <a:endParaRPr lang="es-MX"/>
        </a:p>
      </dgm:t>
    </dgm:pt>
    <dgm:pt modelId="{4D46551D-6C97-4F65-84D3-CD68AEAD3BB2}" type="sibTrans" cxnId="{629BA068-B6FC-429D-93EC-A70CA5410CF5}">
      <dgm:prSet/>
      <dgm:spPr/>
      <dgm:t>
        <a:bodyPr/>
        <a:lstStyle/>
        <a:p>
          <a:endParaRPr lang="es-MX"/>
        </a:p>
      </dgm:t>
    </dgm:pt>
    <dgm:pt modelId="{B1122CE0-BF36-4D0B-A752-72335D19EF1C}">
      <dgm:prSet phldrT="[Text]"/>
      <dgm:spPr/>
      <dgm:t>
        <a:bodyPr/>
        <a:lstStyle/>
        <a:p>
          <a:r>
            <a:rPr lang="es-ES_tradnl" dirty="0" smtClean="0"/>
            <a:t>Impactos ambientales por uso</a:t>
          </a:r>
          <a:endParaRPr lang="es-MX" dirty="0"/>
        </a:p>
      </dgm:t>
    </dgm:pt>
    <dgm:pt modelId="{BBC9E2A2-DAC6-4F38-AD1B-7A3DE133FA21}" type="parTrans" cxnId="{8DCEA451-5A54-4977-9904-AEBC590233B0}">
      <dgm:prSet/>
      <dgm:spPr/>
      <dgm:t>
        <a:bodyPr/>
        <a:lstStyle/>
        <a:p>
          <a:endParaRPr lang="es-MX"/>
        </a:p>
      </dgm:t>
    </dgm:pt>
    <dgm:pt modelId="{A0483037-D63C-425E-88AB-8CFF9F70E8EE}" type="sibTrans" cxnId="{8DCEA451-5A54-4977-9904-AEBC590233B0}">
      <dgm:prSet/>
      <dgm:spPr/>
      <dgm:t>
        <a:bodyPr/>
        <a:lstStyle/>
        <a:p>
          <a:endParaRPr lang="es-MX"/>
        </a:p>
      </dgm:t>
    </dgm:pt>
    <dgm:pt modelId="{3FE235CA-16F2-4617-80EC-328482530727}">
      <dgm:prSet phldrT="[Text]"/>
      <dgm:spPr/>
      <dgm:t>
        <a:bodyPr/>
        <a:lstStyle/>
        <a:p>
          <a:r>
            <a:rPr lang="es-ES_tradnl" dirty="0" smtClean="0"/>
            <a:t>Impactos sociales</a:t>
          </a:r>
          <a:endParaRPr lang="es-MX" dirty="0"/>
        </a:p>
      </dgm:t>
    </dgm:pt>
    <dgm:pt modelId="{6EC88782-6248-4BE7-8D21-B74CB1B2BA2F}" type="parTrans" cxnId="{F0A16797-75D9-4E8F-B313-464AB6BFF747}">
      <dgm:prSet/>
      <dgm:spPr/>
      <dgm:t>
        <a:bodyPr/>
        <a:lstStyle/>
        <a:p>
          <a:endParaRPr lang="es-MX"/>
        </a:p>
      </dgm:t>
    </dgm:pt>
    <dgm:pt modelId="{F1649770-259E-4460-8B21-3710E5F6E3D4}" type="sibTrans" cxnId="{F0A16797-75D9-4E8F-B313-464AB6BFF747}">
      <dgm:prSet/>
      <dgm:spPr/>
      <dgm:t>
        <a:bodyPr/>
        <a:lstStyle/>
        <a:p>
          <a:endParaRPr lang="es-MX"/>
        </a:p>
      </dgm:t>
    </dgm:pt>
    <dgm:pt modelId="{4E43B411-5AD3-4597-ACA1-4784CBCCFC7F}">
      <dgm:prSet phldrT="[Text]"/>
      <dgm:spPr/>
      <dgm:t>
        <a:bodyPr/>
        <a:lstStyle/>
        <a:p>
          <a:r>
            <a:rPr lang="es-ES_tradnl" dirty="0" smtClean="0"/>
            <a:t>Comercializador</a:t>
          </a:r>
          <a:endParaRPr lang="es-MX" dirty="0"/>
        </a:p>
      </dgm:t>
    </dgm:pt>
    <dgm:pt modelId="{85E53B38-165C-4157-BBF6-01854485511D}" type="parTrans" cxnId="{D0624F75-0B25-460B-B34B-13157F22F485}">
      <dgm:prSet/>
      <dgm:spPr/>
      <dgm:t>
        <a:bodyPr/>
        <a:lstStyle/>
        <a:p>
          <a:endParaRPr lang="es-MX"/>
        </a:p>
      </dgm:t>
    </dgm:pt>
    <dgm:pt modelId="{98ACF263-2A06-4135-9501-87B585DF7903}" type="sibTrans" cxnId="{D0624F75-0B25-460B-B34B-13157F22F485}">
      <dgm:prSet/>
      <dgm:spPr/>
      <dgm:t>
        <a:bodyPr/>
        <a:lstStyle/>
        <a:p>
          <a:endParaRPr lang="es-MX"/>
        </a:p>
      </dgm:t>
    </dgm:pt>
    <dgm:pt modelId="{D881F5D0-5327-421A-A8B9-056386315366}">
      <dgm:prSet phldrT="[Text]"/>
      <dgm:spPr/>
      <dgm:t>
        <a:bodyPr/>
        <a:lstStyle/>
        <a:p>
          <a:r>
            <a:rPr lang="es-ES_tradnl" dirty="0" smtClean="0"/>
            <a:t>Impactos ambientales</a:t>
          </a:r>
          <a:endParaRPr lang="es-MX" dirty="0"/>
        </a:p>
      </dgm:t>
    </dgm:pt>
    <dgm:pt modelId="{67D36BC3-4329-44D3-AFDE-8357E024B60A}" type="parTrans" cxnId="{6EEBE1FA-4466-4D20-A918-5DEF6754C972}">
      <dgm:prSet/>
      <dgm:spPr/>
      <dgm:t>
        <a:bodyPr/>
        <a:lstStyle/>
        <a:p>
          <a:endParaRPr lang="es-MX"/>
        </a:p>
      </dgm:t>
    </dgm:pt>
    <dgm:pt modelId="{4C8F94C4-106D-4BE9-898F-98DF372CC215}" type="sibTrans" cxnId="{6EEBE1FA-4466-4D20-A918-5DEF6754C972}">
      <dgm:prSet/>
      <dgm:spPr/>
      <dgm:t>
        <a:bodyPr/>
        <a:lstStyle/>
        <a:p>
          <a:endParaRPr lang="es-MX"/>
        </a:p>
      </dgm:t>
    </dgm:pt>
    <dgm:pt modelId="{1DFA21C2-E5C1-4411-9E44-C5123CE60D6F}">
      <dgm:prSet phldrT="[Text]"/>
      <dgm:spPr/>
      <dgm:t>
        <a:bodyPr/>
        <a:lstStyle/>
        <a:p>
          <a:r>
            <a:rPr lang="es-ES_tradnl" dirty="0" smtClean="0"/>
            <a:t>Impactos sociales</a:t>
          </a:r>
          <a:endParaRPr lang="es-MX" dirty="0"/>
        </a:p>
      </dgm:t>
    </dgm:pt>
    <dgm:pt modelId="{1B979F44-ECEF-497B-AC55-66BA586D0C32}" type="parTrans" cxnId="{ABADAE58-5FFC-4DE3-8368-88A854027EC6}">
      <dgm:prSet/>
      <dgm:spPr/>
      <dgm:t>
        <a:bodyPr/>
        <a:lstStyle/>
        <a:p>
          <a:endParaRPr lang="es-MX"/>
        </a:p>
      </dgm:t>
    </dgm:pt>
    <dgm:pt modelId="{EB2C8F2C-2167-4CF9-AB8B-BBAF387A4097}" type="sibTrans" cxnId="{ABADAE58-5FFC-4DE3-8368-88A854027EC6}">
      <dgm:prSet/>
      <dgm:spPr/>
      <dgm:t>
        <a:bodyPr/>
        <a:lstStyle/>
        <a:p>
          <a:endParaRPr lang="es-MX"/>
        </a:p>
      </dgm:t>
    </dgm:pt>
    <dgm:pt modelId="{CDF0E61D-0BBC-48D0-AA1E-61889CA5BDEB}">
      <dgm:prSet phldrT="[Text]"/>
      <dgm:spPr/>
      <dgm:t>
        <a:bodyPr/>
        <a:lstStyle/>
        <a:p>
          <a:r>
            <a:rPr lang="es-ES_tradnl" dirty="0" smtClean="0"/>
            <a:t>Productor</a:t>
          </a:r>
          <a:endParaRPr lang="es-MX" dirty="0"/>
        </a:p>
      </dgm:t>
    </dgm:pt>
    <dgm:pt modelId="{1B539C92-8811-4445-BFD2-D6ACC61048D1}" type="parTrans" cxnId="{96010A72-73FA-483D-8398-958DAC63D3F4}">
      <dgm:prSet/>
      <dgm:spPr/>
      <dgm:t>
        <a:bodyPr/>
        <a:lstStyle/>
        <a:p>
          <a:endParaRPr lang="es-MX"/>
        </a:p>
      </dgm:t>
    </dgm:pt>
    <dgm:pt modelId="{48BC0CAE-18D8-4EB0-AD85-51BD7D235FF6}" type="sibTrans" cxnId="{96010A72-73FA-483D-8398-958DAC63D3F4}">
      <dgm:prSet/>
      <dgm:spPr/>
      <dgm:t>
        <a:bodyPr/>
        <a:lstStyle/>
        <a:p>
          <a:endParaRPr lang="es-MX"/>
        </a:p>
      </dgm:t>
    </dgm:pt>
    <dgm:pt modelId="{70FC1CC7-09BF-49CC-BB9A-ECD381A9D86D}">
      <dgm:prSet phldrT="[Text]"/>
      <dgm:spPr/>
      <dgm:t>
        <a:bodyPr/>
        <a:lstStyle/>
        <a:p>
          <a:r>
            <a:rPr lang="es-ES_tradnl" dirty="0" smtClean="0"/>
            <a:t>Impactos ambientales</a:t>
          </a:r>
          <a:endParaRPr lang="es-MX" dirty="0"/>
        </a:p>
      </dgm:t>
    </dgm:pt>
    <dgm:pt modelId="{A0566D5F-F8CD-49DC-9B2F-B27F4B930FCD}" type="parTrans" cxnId="{2BD406ED-3F06-4DBF-BAD0-81EFC41E7F24}">
      <dgm:prSet/>
      <dgm:spPr/>
      <dgm:t>
        <a:bodyPr/>
        <a:lstStyle/>
        <a:p>
          <a:endParaRPr lang="es-MX"/>
        </a:p>
      </dgm:t>
    </dgm:pt>
    <dgm:pt modelId="{B75BC5D4-A8F6-48A3-8A88-388F33478A67}" type="sibTrans" cxnId="{2BD406ED-3F06-4DBF-BAD0-81EFC41E7F24}">
      <dgm:prSet/>
      <dgm:spPr/>
      <dgm:t>
        <a:bodyPr/>
        <a:lstStyle/>
        <a:p>
          <a:endParaRPr lang="es-MX"/>
        </a:p>
      </dgm:t>
    </dgm:pt>
    <dgm:pt modelId="{3F8241A1-39C3-4019-9CE0-9386DB0687FF}">
      <dgm:prSet phldrT="[Text]"/>
      <dgm:spPr/>
      <dgm:t>
        <a:bodyPr/>
        <a:lstStyle/>
        <a:p>
          <a:r>
            <a:rPr lang="es-ES_tradnl" dirty="0" smtClean="0"/>
            <a:t>Impactos sociales</a:t>
          </a:r>
          <a:endParaRPr lang="es-MX" dirty="0"/>
        </a:p>
      </dgm:t>
    </dgm:pt>
    <dgm:pt modelId="{727C037A-2984-4744-BCDB-98D7E9965F46}" type="parTrans" cxnId="{4CE6CB17-4337-495D-8E87-26180EB8FDC0}">
      <dgm:prSet/>
      <dgm:spPr/>
      <dgm:t>
        <a:bodyPr/>
        <a:lstStyle/>
        <a:p>
          <a:endParaRPr lang="es-MX"/>
        </a:p>
      </dgm:t>
    </dgm:pt>
    <dgm:pt modelId="{73611AF4-2367-4B9D-B986-91B5E8600D17}" type="sibTrans" cxnId="{4CE6CB17-4337-495D-8E87-26180EB8FDC0}">
      <dgm:prSet/>
      <dgm:spPr/>
      <dgm:t>
        <a:bodyPr/>
        <a:lstStyle/>
        <a:p>
          <a:endParaRPr lang="es-MX"/>
        </a:p>
      </dgm:t>
    </dgm:pt>
    <dgm:pt modelId="{63B52347-0A90-4461-9397-E16ACBD5060F}">
      <dgm:prSet/>
      <dgm:spPr/>
      <dgm:t>
        <a:bodyPr/>
        <a:lstStyle/>
        <a:p>
          <a:r>
            <a:rPr lang="es-ES_tradnl" dirty="0" smtClean="0"/>
            <a:t>Materia Prima</a:t>
          </a:r>
          <a:endParaRPr lang="es-MX" dirty="0"/>
        </a:p>
      </dgm:t>
    </dgm:pt>
    <dgm:pt modelId="{07D5C02C-4E17-47D9-A384-F6249EB95EBD}" type="parTrans" cxnId="{8A51D217-04BF-4F54-B57D-60EC4535AD76}">
      <dgm:prSet/>
      <dgm:spPr/>
      <dgm:t>
        <a:bodyPr/>
        <a:lstStyle/>
        <a:p>
          <a:endParaRPr lang="es-MX"/>
        </a:p>
      </dgm:t>
    </dgm:pt>
    <dgm:pt modelId="{5D743B42-5C5A-4DFC-9278-32FABE7F7890}" type="sibTrans" cxnId="{8A51D217-04BF-4F54-B57D-60EC4535AD76}">
      <dgm:prSet/>
      <dgm:spPr/>
      <dgm:t>
        <a:bodyPr/>
        <a:lstStyle/>
        <a:p>
          <a:endParaRPr lang="es-MX"/>
        </a:p>
      </dgm:t>
    </dgm:pt>
    <dgm:pt modelId="{27032D8B-493F-4C4B-9D89-8CD3500EF841}">
      <dgm:prSet/>
      <dgm:spPr/>
      <dgm:t>
        <a:bodyPr/>
        <a:lstStyle/>
        <a:p>
          <a:r>
            <a:rPr lang="es-ES_tradnl" dirty="0" smtClean="0"/>
            <a:t>Impactos ambientales</a:t>
          </a:r>
          <a:endParaRPr lang="es-MX" dirty="0"/>
        </a:p>
      </dgm:t>
    </dgm:pt>
    <dgm:pt modelId="{2F74883F-B591-4A81-B336-7A89E3CFEEF2}" type="parTrans" cxnId="{07AE67F3-5202-48C2-9DF8-4C9432875505}">
      <dgm:prSet/>
      <dgm:spPr/>
      <dgm:t>
        <a:bodyPr/>
        <a:lstStyle/>
        <a:p>
          <a:endParaRPr lang="es-MX"/>
        </a:p>
      </dgm:t>
    </dgm:pt>
    <dgm:pt modelId="{21A7D3A3-7FE8-4C63-81F7-3C73BA90771C}" type="sibTrans" cxnId="{07AE67F3-5202-48C2-9DF8-4C9432875505}">
      <dgm:prSet/>
      <dgm:spPr/>
      <dgm:t>
        <a:bodyPr/>
        <a:lstStyle/>
        <a:p>
          <a:endParaRPr lang="es-MX"/>
        </a:p>
      </dgm:t>
    </dgm:pt>
    <dgm:pt modelId="{23684B43-A78E-49DF-8AEB-0E496B6D33B5}">
      <dgm:prSet/>
      <dgm:spPr/>
      <dgm:t>
        <a:bodyPr/>
        <a:lstStyle/>
        <a:p>
          <a:r>
            <a:rPr lang="es-ES_tradnl" dirty="0" smtClean="0"/>
            <a:t>Impactos sociales</a:t>
          </a:r>
          <a:endParaRPr lang="es-MX" dirty="0"/>
        </a:p>
      </dgm:t>
    </dgm:pt>
    <dgm:pt modelId="{098F0B3C-6D30-4385-A269-02640B3F180C}" type="parTrans" cxnId="{42EECBBA-E2D8-4984-B47B-D7600A086E23}">
      <dgm:prSet/>
      <dgm:spPr/>
      <dgm:t>
        <a:bodyPr/>
        <a:lstStyle/>
        <a:p>
          <a:endParaRPr lang="es-MX"/>
        </a:p>
      </dgm:t>
    </dgm:pt>
    <dgm:pt modelId="{27EC1C16-AC55-4DE4-90B2-8D3B084B4926}" type="sibTrans" cxnId="{42EECBBA-E2D8-4984-B47B-D7600A086E23}">
      <dgm:prSet/>
      <dgm:spPr/>
      <dgm:t>
        <a:bodyPr/>
        <a:lstStyle/>
        <a:p>
          <a:endParaRPr lang="es-MX"/>
        </a:p>
      </dgm:t>
    </dgm:pt>
    <dgm:pt modelId="{757A73E8-CB19-4D72-8DC2-1CD9EE975548}" type="pres">
      <dgm:prSet presAssocID="{0F9734CC-CF16-4667-9CAD-A92C656BED0D}" presName="Name0" presStyleCnt="0">
        <dgm:presLayoutVars>
          <dgm:dir/>
          <dgm:animLvl val="lvl"/>
          <dgm:resizeHandles val="exact"/>
        </dgm:presLayoutVars>
      </dgm:prSet>
      <dgm:spPr/>
      <dgm:t>
        <a:bodyPr/>
        <a:lstStyle/>
        <a:p>
          <a:endParaRPr lang="es-MX"/>
        </a:p>
      </dgm:t>
    </dgm:pt>
    <dgm:pt modelId="{039BA514-128B-41AC-85CB-3BF35A5C9974}" type="pres">
      <dgm:prSet presAssocID="{0F9734CC-CF16-4667-9CAD-A92C656BED0D}" presName="tSp" presStyleCnt="0"/>
      <dgm:spPr/>
    </dgm:pt>
    <dgm:pt modelId="{92851CCE-3494-4E1A-B67A-CE0FC386B5B4}" type="pres">
      <dgm:prSet presAssocID="{0F9734CC-CF16-4667-9CAD-A92C656BED0D}" presName="bSp" presStyleCnt="0"/>
      <dgm:spPr/>
    </dgm:pt>
    <dgm:pt modelId="{C148A5F5-4569-449C-9A21-ADB39992E21A}" type="pres">
      <dgm:prSet presAssocID="{0F9734CC-CF16-4667-9CAD-A92C656BED0D}" presName="process" presStyleCnt="0"/>
      <dgm:spPr/>
    </dgm:pt>
    <dgm:pt modelId="{27FD5E12-5071-4755-9E91-EFB2F95B8E8A}" type="pres">
      <dgm:prSet presAssocID="{41A4A4B2-FF3A-4B6F-BF3B-E78E0A90A173}" presName="composite1" presStyleCnt="0"/>
      <dgm:spPr/>
    </dgm:pt>
    <dgm:pt modelId="{80A6F2D6-D8F5-4627-866E-276105F27521}" type="pres">
      <dgm:prSet presAssocID="{41A4A4B2-FF3A-4B6F-BF3B-E78E0A90A173}" presName="dummyNode1" presStyleLbl="node1" presStyleIdx="0" presStyleCnt="4"/>
      <dgm:spPr/>
    </dgm:pt>
    <dgm:pt modelId="{DDD578E9-CEE4-4AB3-BDC4-F89F64D6624F}" type="pres">
      <dgm:prSet presAssocID="{41A4A4B2-FF3A-4B6F-BF3B-E78E0A90A173}" presName="childNode1" presStyleLbl="bgAcc1" presStyleIdx="0" presStyleCnt="4">
        <dgm:presLayoutVars>
          <dgm:bulletEnabled val="1"/>
        </dgm:presLayoutVars>
      </dgm:prSet>
      <dgm:spPr/>
      <dgm:t>
        <a:bodyPr/>
        <a:lstStyle/>
        <a:p>
          <a:endParaRPr lang="es-MX"/>
        </a:p>
      </dgm:t>
    </dgm:pt>
    <dgm:pt modelId="{4C7EBA80-7D9E-4F53-8390-84D916BCD250}" type="pres">
      <dgm:prSet presAssocID="{41A4A4B2-FF3A-4B6F-BF3B-E78E0A90A173}" presName="childNode1tx" presStyleLbl="bgAcc1" presStyleIdx="0" presStyleCnt="4">
        <dgm:presLayoutVars>
          <dgm:bulletEnabled val="1"/>
        </dgm:presLayoutVars>
      </dgm:prSet>
      <dgm:spPr/>
      <dgm:t>
        <a:bodyPr/>
        <a:lstStyle/>
        <a:p>
          <a:endParaRPr lang="es-MX"/>
        </a:p>
      </dgm:t>
    </dgm:pt>
    <dgm:pt modelId="{1C0578A8-83E2-45A7-92DA-FB5095DE9DA7}" type="pres">
      <dgm:prSet presAssocID="{41A4A4B2-FF3A-4B6F-BF3B-E78E0A90A173}" presName="parentNode1" presStyleLbl="node1" presStyleIdx="0" presStyleCnt="4">
        <dgm:presLayoutVars>
          <dgm:chMax val="1"/>
          <dgm:bulletEnabled val="1"/>
        </dgm:presLayoutVars>
      </dgm:prSet>
      <dgm:spPr/>
      <dgm:t>
        <a:bodyPr/>
        <a:lstStyle/>
        <a:p>
          <a:endParaRPr lang="es-MX"/>
        </a:p>
      </dgm:t>
    </dgm:pt>
    <dgm:pt modelId="{04C56C9C-91F3-4EFD-949C-88F475775CEE}" type="pres">
      <dgm:prSet presAssocID="{41A4A4B2-FF3A-4B6F-BF3B-E78E0A90A173}" presName="connSite1" presStyleCnt="0"/>
      <dgm:spPr/>
    </dgm:pt>
    <dgm:pt modelId="{4CB32A56-DF92-4265-9725-2E6A57E92CBF}" type="pres">
      <dgm:prSet presAssocID="{4D46551D-6C97-4F65-84D3-CD68AEAD3BB2}" presName="Name9" presStyleLbl="sibTrans2D1" presStyleIdx="0" presStyleCnt="3"/>
      <dgm:spPr/>
      <dgm:t>
        <a:bodyPr/>
        <a:lstStyle/>
        <a:p>
          <a:endParaRPr lang="es-MX"/>
        </a:p>
      </dgm:t>
    </dgm:pt>
    <dgm:pt modelId="{AA2E1614-4C2A-4147-BD1D-484EA8C110DF}" type="pres">
      <dgm:prSet presAssocID="{4E43B411-5AD3-4597-ACA1-4784CBCCFC7F}" presName="composite2" presStyleCnt="0"/>
      <dgm:spPr/>
    </dgm:pt>
    <dgm:pt modelId="{A8BEE6E9-0A7C-4138-A038-40E660D74ADB}" type="pres">
      <dgm:prSet presAssocID="{4E43B411-5AD3-4597-ACA1-4784CBCCFC7F}" presName="dummyNode2" presStyleLbl="node1" presStyleIdx="0" presStyleCnt="4"/>
      <dgm:spPr/>
    </dgm:pt>
    <dgm:pt modelId="{756741A9-3D9B-4A13-AA07-3957D2544285}" type="pres">
      <dgm:prSet presAssocID="{4E43B411-5AD3-4597-ACA1-4784CBCCFC7F}" presName="childNode2" presStyleLbl="bgAcc1" presStyleIdx="1" presStyleCnt="4">
        <dgm:presLayoutVars>
          <dgm:bulletEnabled val="1"/>
        </dgm:presLayoutVars>
      </dgm:prSet>
      <dgm:spPr/>
      <dgm:t>
        <a:bodyPr/>
        <a:lstStyle/>
        <a:p>
          <a:endParaRPr lang="es-MX"/>
        </a:p>
      </dgm:t>
    </dgm:pt>
    <dgm:pt modelId="{B9413361-88DE-4DD2-B110-D0775DA36487}" type="pres">
      <dgm:prSet presAssocID="{4E43B411-5AD3-4597-ACA1-4784CBCCFC7F}" presName="childNode2tx" presStyleLbl="bgAcc1" presStyleIdx="1" presStyleCnt="4">
        <dgm:presLayoutVars>
          <dgm:bulletEnabled val="1"/>
        </dgm:presLayoutVars>
      </dgm:prSet>
      <dgm:spPr/>
      <dgm:t>
        <a:bodyPr/>
        <a:lstStyle/>
        <a:p>
          <a:endParaRPr lang="es-MX"/>
        </a:p>
      </dgm:t>
    </dgm:pt>
    <dgm:pt modelId="{70E6DFA5-FA9F-496E-A57C-388D1A8B033F}" type="pres">
      <dgm:prSet presAssocID="{4E43B411-5AD3-4597-ACA1-4784CBCCFC7F}" presName="parentNode2" presStyleLbl="node1" presStyleIdx="1" presStyleCnt="4">
        <dgm:presLayoutVars>
          <dgm:chMax val="0"/>
          <dgm:bulletEnabled val="1"/>
        </dgm:presLayoutVars>
      </dgm:prSet>
      <dgm:spPr/>
      <dgm:t>
        <a:bodyPr/>
        <a:lstStyle/>
        <a:p>
          <a:endParaRPr lang="es-MX"/>
        </a:p>
      </dgm:t>
    </dgm:pt>
    <dgm:pt modelId="{6C06E97C-9FFE-4845-8F64-AC248500A9BA}" type="pres">
      <dgm:prSet presAssocID="{4E43B411-5AD3-4597-ACA1-4784CBCCFC7F}" presName="connSite2" presStyleCnt="0"/>
      <dgm:spPr/>
    </dgm:pt>
    <dgm:pt modelId="{22A5669F-028E-49F7-91F3-E675C6067E1A}" type="pres">
      <dgm:prSet presAssocID="{98ACF263-2A06-4135-9501-87B585DF7903}" presName="Name18" presStyleLbl="sibTrans2D1" presStyleIdx="1" presStyleCnt="3"/>
      <dgm:spPr/>
      <dgm:t>
        <a:bodyPr/>
        <a:lstStyle/>
        <a:p>
          <a:endParaRPr lang="es-MX"/>
        </a:p>
      </dgm:t>
    </dgm:pt>
    <dgm:pt modelId="{5166565A-11C7-4FD4-A843-653E9ED73BA0}" type="pres">
      <dgm:prSet presAssocID="{CDF0E61D-0BBC-48D0-AA1E-61889CA5BDEB}" presName="composite1" presStyleCnt="0"/>
      <dgm:spPr/>
    </dgm:pt>
    <dgm:pt modelId="{F1853C1E-4264-4136-BFC0-8873455389D6}" type="pres">
      <dgm:prSet presAssocID="{CDF0E61D-0BBC-48D0-AA1E-61889CA5BDEB}" presName="dummyNode1" presStyleLbl="node1" presStyleIdx="1" presStyleCnt="4"/>
      <dgm:spPr/>
    </dgm:pt>
    <dgm:pt modelId="{E18EBA1D-85F0-4908-AFE2-AFF3D74667F6}" type="pres">
      <dgm:prSet presAssocID="{CDF0E61D-0BBC-48D0-AA1E-61889CA5BDEB}" presName="childNode1" presStyleLbl="bgAcc1" presStyleIdx="2" presStyleCnt="4">
        <dgm:presLayoutVars>
          <dgm:bulletEnabled val="1"/>
        </dgm:presLayoutVars>
      </dgm:prSet>
      <dgm:spPr/>
      <dgm:t>
        <a:bodyPr/>
        <a:lstStyle/>
        <a:p>
          <a:endParaRPr lang="es-MX"/>
        </a:p>
      </dgm:t>
    </dgm:pt>
    <dgm:pt modelId="{D5259A9C-B25A-4801-A22B-A26F70E7206C}" type="pres">
      <dgm:prSet presAssocID="{CDF0E61D-0BBC-48D0-AA1E-61889CA5BDEB}" presName="childNode1tx" presStyleLbl="bgAcc1" presStyleIdx="2" presStyleCnt="4">
        <dgm:presLayoutVars>
          <dgm:bulletEnabled val="1"/>
        </dgm:presLayoutVars>
      </dgm:prSet>
      <dgm:spPr/>
      <dgm:t>
        <a:bodyPr/>
        <a:lstStyle/>
        <a:p>
          <a:endParaRPr lang="es-MX"/>
        </a:p>
      </dgm:t>
    </dgm:pt>
    <dgm:pt modelId="{3DBF69F5-11D2-47A5-A836-372E74ADC881}" type="pres">
      <dgm:prSet presAssocID="{CDF0E61D-0BBC-48D0-AA1E-61889CA5BDEB}" presName="parentNode1" presStyleLbl="node1" presStyleIdx="2" presStyleCnt="4">
        <dgm:presLayoutVars>
          <dgm:chMax val="1"/>
          <dgm:bulletEnabled val="1"/>
        </dgm:presLayoutVars>
      </dgm:prSet>
      <dgm:spPr/>
      <dgm:t>
        <a:bodyPr/>
        <a:lstStyle/>
        <a:p>
          <a:endParaRPr lang="es-MX"/>
        </a:p>
      </dgm:t>
    </dgm:pt>
    <dgm:pt modelId="{FD890C2C-2B17-4F1B-84BE-C7D8B655BD7D}" type="pres">
      <dgm:prSet presAssocID="{CDF0E61D-0BBC-48D0-AA1E-61889CA5BDEB}" presName="connSite1" presStyleCnt="0"/>
      <dgm:spPr/>
    </dgm:pt>
    <dgm:pt modelId="{A07295CF-41D7-472C-9500-F3479157D076}" type="pres">
      <dgm:prSet presAssocID="{48BC0CAE-18D8-4EB0-AD85-51BD7D235FF6}" presName="Name9" presStyleLbl="sibTrans2D1" presStyleIdx="2" presStyleCnt="3"/>
      <dgm:spPr/>
      <dgm:t>
        <a:bodyPr/>
        <a:lstStyle/>
        <a:p>
          <a:endParaRPr lang="es-MX"/>
        </a:p>
      </dgm:t>
    </dgm:pt>
    <dgm:pt modelId="{251B37D5-A4AB-4E36-845F-BAF0CBD08A18}" type="pres">
      <dgm:prSet presAssocID="{63B52347-0A90-4461-9397-E16ACBD5060F}" presName="composite2" presStyleCnt="0"/>
      <dgm:spPr/>
    </dgm:pt>
    <dgm:pt modelId="{27FCC2F1-CADE-452D-A11C-E7D5CEB0DC38}" type="pres">
      <dgm:prSet presAssocID="{63B52347-0A90-4461-9397-E16ACBD5060F}" presName="dummyNode2" presStyleLbl="node1" presStyleIdx="2" presStyleCnt="4"/>
      <dgm:spPr/>
    </dgm:pt>
    <dgm:pt modelId="{92C90981-D03B-4694-82A9-841B75D1E070}" type="pres">
      <dgm:prSet presAssocID="{63B52347-0A90-4461-9397-E16ACBD5060F}" presName="childNode2" presStyleLbl="bgAcc1" presStyleIdx="3" presStyleCnt="4">
        <dgm:presLayoutVars>
          <dgm:bulletEnabled val="1"/>
        </dgm:presLayoutVars>
      </dgm:prSet>
      <dgm:spPr/>
      <dgm:t>
        <a:bodyPr/>
        <a:lstStyle/>
        <a:p>
          <a:endParaRPr lang="es-MX"/>
        </a:p>
      </dgm:t>
    </dgm:pt>
    <dgm:pt modelId="{7C788D14-D136-4EF3-A749-5008826264D8}" type="pres">
      <dgm:prSet presAssocID="{63B52347-0A90-4461-9397-E16ACBD5060F}" presName="childNode2tx" presStyleLbl="bgAcc1" presStyleIdx="3" presStyleCnt="4">
        <dgm:presLayoutVars>
          <dgm:bulletEnabled val="1"/>
        </dgm:presLayoutVars>
      </dgm:prSet>
      <dgm:spPr/>
      <dgm:t>
        <a:bodyPr/>
        <a:lstStyle/>
        <a:p>
          <a:endParaRPr lang="es-MX"/>
        </a:p>
      </dgm:t>
    </dgm:pt>
    <dgm:pt modelId="{D50C3DF5-0210-46D0-9CE2-63B340953299}" type="pres">
      <dgm:prSet presAssocID="{63B52347-0A90-4461-9397-E16ACBD5060F}" presName="parentNode2" presStyleLbl="node1" presStyleIdx="3" presStyleCnt="4">
        <dgm:presLayoutVars>
          <dgm:chMax val="0"/>
          <dgm:bulletEnabled val="1"/>
        </dgm:presLayoutVars>
      </dgm:prSet>
      <dgm:spPr/>
      <dgm:t>
        <a:bodyPr/>
        <a:lstStyle/>
        <a:p>
          <a:endParaRPr lang="es-MX"/>
        </a:p>
      </dgm:t>
    </dgm:pt>
    <dgm:pt modelId="{6E94F58A-2C4C-4802-8FD2-34010CABC879}" type="pres">
      <dgm:prSet presAssocID="{63B52347-0A90-4461-9397-E16ACBD5060F}" presName="connSite2" presStyleCnt="0"/>
      <dgm:spPr/>
    </dgm:pt>
  </dgm:ptLst>
  <dgm:cxnLst>
    <dgm:cxn modelId="{91D52036-C8F8-401B-B68A-1CB1D5892183}" type="presOf" srcId="{70FC1CC7-09BF-49CC-BB9A-ECD381A9D86D}" destId="{E18EBA1D-85F0-4908-AFE2-AFF3D74667F6}" srcOrd="0" destOrd="0" presId="urn:microsoft.com/office/officeart/2005/8/layout/hProcess4"/>
    <dgm:cxn modelId="{42EECBBA-E2D8-4984-B47B-D7600A086E23}" srcId="{63B52347-0A90-4461-9397-E16ACBD5060F}" destId="{23684B43-A78E-49DF-8AEB-0E496B6D33B5}" srcOrd="1" destOrd="0" parTransId="{098F0B3C-6D30-4385-A269-02640B3F180C}" sibTransId="{27EC1C16-AC55-4DE4-90B2-8D3B084B4926}"/>
    <dgm:cxn modelId="{3EDF3028-C8FA-4C2F-8472-FE474B3F8D16}" type="presOf" srcId="{4E43B411-5AD3-4597-ACA1-4784CBCCFC7F}" destId="{70E6DFA5-FA9F-496E-A57C-388D1A8B033F}" srcOrd="0" destOrd="0" presId="urn:microsoft.com/office/officeart/2005/8/layout/hProcess4"/>
    <dgm:cxn modelId="{0E627444-D120-4B9E-BF39-A4C5FA15CD8F}" type="presOf" srcId="{23684B43-A78E-49DF-8AEB-0E496B6D33B5}" destId="{92C90981-D03B-4694-82A9-841B75D1E070}" srcOrd="0" destOrd="1" presId="urn:microsoft.com/office/officeart/2005/8/layout/hProcess4"/>
    <dgm:cxn modelId="{A6AE2A6C-BF80-4143-BC0C-F4913B9FF0B5}" type="presOf" srcId="{CDF0E61D-0BBC-48D0-AA1E-61889CA5BDEB}" destId="{3DBF69F5-11D2-47A5-A836-372E74ADC881}" srcOrd="0" destOrd="0" presId="urn:microsoft.com/office/officeart/2005/8/layout/hProcess4"/>
    <dgm:cxn modelId="{ABADAE58-5FFC-4DE3-8368-88A854027EC6}" srcId="{4E43B411-5AD3-4597-ACA1-4784CBCCFC7F}" destId="{1DFA21C2-E5C1-4411-9E44-C5123CE60D6F}" srcOrd="1" destOrd="0" parTransId="{1B979F44-ECEF-497B-AC55-66BA586D0C32}" sibTransId="{EB2C8F2C-2167-4CF9-AB8B-BBAF387A4097}"/>
    <dgm:cxn modelId="{10223198-7A50-460E-8F9A-A6219CFED659}" type="presOf" srcId="{48BC0CAE-18D8-4EB0-AD85-51BD7D235FF6}" destId="{A07295CF-41D7-472C-9500-F3479157D076}" srcOrd="0" destOrd="0" presId="urn:microsoft.com/office/officeart/2005/8/layout/hProcess4"/>
    <dgm:cxn modelId="{2E8D6DE4-F14E-49E7-AFCD-0EDBFB24F8B6}" type="presOf" srcId="{3F8241A1-39C3-4019-9CE0-9386DB0687FF}" destId="{D5259A9C-B25A-4801-A22B-A26F70E7206C}" srcOrd="1" destOrd="1" presId="urn:microsoft.com/office/officeart/2005/8/layout/hProcess4"/>
    <dgm:cxn modelId="{F9FF584F-1CE6-44BE-A077-586153FEF0C5}" type="presOf" srcId="{D881F5D0-5327-421A-A8B9-056386315366}" destId="{B9413361-88DE-4DD2-B110-D0775DA36487}" srcOrd="1" destOrd="0" presId="urn:microsoft.com/office/officeart/2005/8/layout/hProcess4"/>
    <dgm:cxn modelId="{1CEC390C-E23A-441B-AD32-EDBAC349AB64}" type="presOf" srcId="{3F8241A1-39C3-4019-9CE0-9386DB0687FF}" destId="{E18EBA1D-85F0-4908-AFE2-AFF3D74667F6}" srcOrd="0" destOrd="1" presId="urn:microsoft.com/office/officeart/2005/8/layout/hProcess4"/>
    <dgm:cxn modelId="{244AA1E0-3469-4EC8-95B7-FCE33174C378}" type="presOf" srcId="{1DFA21C2-E5C1-4411-9E44-C5123CE60D6F}" destId="{B9413361-88DE-4DD2-B110-D0775DA36487}" srcOrd="1" destOrd="1" presId="urn:microsoft.com/office/officeart/2005/8/layout/hProcess4"/>
    <dgm:cxn modelId="{588D78DA-7F44-4F26-A2CB-71FE01BF5399}" type="presOf" srcId="{1DFA21C2-E5C1-4411-9E44-C5123CE60D6F}" destId="{756741A9-3D9B-4A13-AA07-3957D2544285}" srcOrd="0" destOrd="1" presId="urn:microsoft.com/office/officeart/2005/8/layout/hProcess4"/>
    <dgm:cxn modelId="{D0624F75-0B25-460B-B34B-13157F22F485}" srcId="{0F9734CC-CF16-4667-9CAD-A92C656BED0D}" destId="{4E43B411-5AD3-4597-ACA1-4784CBCCFC7F}" srcOrd="1" destOrd="0" parTransId="{85E53B38-165C-4157-BBF6-01854485511D}" sibTransId="{98ACF263-2A06-4135-9501-87B585DF7903}"/>
    <dgm:cxn modelId="{8A51D217-04BF-4F54-B57D-60EC4535AD76}" srcId="{0F9734CC-CF16-4667-9CAD-A92C656BED0D}" destId="{63B52347-0A90-4461-9397-E16ACBD5060F}" srcOrd="3" destOrd="0" parTransId="{07D5C02C-4E17-47D9-A384-F6249EB95EBD}" sibTransId="{5D743B42-5C5A-4DFC-9278-32FABE7F7890}"/>
    <dgm:cxn modelId="{EAC082BB-07B9-4510-9233-1CA2D71AC89A}" type="presOf" srcId="{B1122CE0-BF36-4D0B-A752-72335D19EF1C}" destId="{DDD578E9-CEE4-4AB3-BDC4-F89F64D6624F}" srcOrd="0" destOrd="0" presId="urn:microsoft.com/office/officeart/2005/8/layout/hProcess4"/>
    <dgm:cxn modelId="{2BD406ED-3F06-4DBF-BAD0-81EFC41E7F24}" srcId="{CDF0E61D-0BBC-48D0-AA1E-61889CA5BDEB}" destId="{70FC1CC7-09BF-49CC-BB9A-ECD381A9D86D}" srcOrd="0" destOrd="0" parTransId="{A0566D5F-F8CD-49DC-9B2F-B27F4B930FCD}" sibTransId="{B75BC5D4-A8F6-48A3-8A88-388F33478A67}"/>
    <dgm:cxn modelId="{FBDFE460-596B-4B8C-82ED-54FA7B845E35}" type="presOf" srcId="{98ACF263-2A06-4135-9501-87B585DF7903}" destId="{22A5669F-028E-49F7-91F3-E675C6067E1A}" srcOrd="0" destOrd="0" presId="urn:microsoft.com/office/officeart/2005/8/layout/hProcess4"/>
    <dgm:cxn modelId="{CBA5866D-693F-4383-B93D-1E2CBC6D6173}" type="presOf" srcId="{70FC1CC7-09BF-49CC-BB9A-ECD381A9D86D}" destId="{D5259A9C-B25A-4801-A22B-A26F70E7206C}" srcOrd="1" destOrd="0" presId="urn:microsoft.com/office/officeart/2005/8/layout/hProcess4"/>
    <dgm:cxn modelId="{A166BD7F-E243-40F5-AB9D-4028E0AC7066}" type="presOf" srcId="{23684B43-A78E-49DF-8AEB-0E496B6D33B5}" destId="{7C788D14-D136-4EF3-A749-5008826264D8}" srcOrd="1" destOrd="1" presId="urn:microsoft.com/office/officeart/2005/8/layout/hProcess4"/>
    <dgm:cxn modelId="{6EEBE1FA-4466-4D20-A918-5DEF6754C972}" srcId="{4E43B411-5AD3-4597-ACA1-4784CBCCFC7F}" destId="{D881F5D0-5327-421A-A8B9-056386315366}" srcOrd="0" destOrd="0" parTransId="{67D36BC3-4329-44D3-AFDE-8357E024B60A}" sibTransId="{4C8F94C4-106D-4BE9-898F-98DF372CC215}"/>
    <dgm:cxn modelId="{4CE6CB17-4337-495D-8E87-26180EB8FDC0}" srcId="{CDF0E61D-0BBC-48D0-AA1E-61889CA5BDEB}" destId="{3F8241A1-39C3-4019-9CE0-9386DB0687FF}" srcOrd="1" destOrd="0" parTransId="{727C037A-2984-4744-BCDB-98D7E9965F46}" sibTransId="{73611AF4-2367-4B9D-B986-91B5E8600D17}"/>
    <dgm:cxn modelId="{EEFAEEFD-6358-4F09-BE6C-C0C6930878DD}" type="presOf" srcId="{3FE235CA-16F2-4617-80EC-328482530727}" destId="{4C7EBA80-7D9E-4F53-8390-84D916BCD250}" srcOrd="1" destOrd="1" presId="urn:microsoft.com/office/officeart/2005/8/layout/hProcess4"/>
    <dgm:cxn modelId="{A0BDB4A5-BFA9-41D2-BA95-F24F001CE637}" type="presOf" srcId="{27032D8B-493F-4C4B-9D89-8CD3500EF841}" destId="{92C90981-D03B-4694-82A9-841B75D1E070}" srcOrd="0" destOrd="0" presId="urn:microsoft.com/office/officeart/2005/8/layout/hProcess4"/>
    <dgm:cxn modelId="{07AE67F3-5202-48C2-9DF8-4C9432875505}" srcId="{63B52347-0A90-4461-9397-E16ACBD5060F}" destId="{27032D8B-493F-4C4B-9D89-8CD3500EF841}" srcOrd="0" destOrd="0" parTransId="{2F74883F-B591-4A81-B336-7A89E3CFEEF2}" sibTransId="{21A7D3A3-7FE8-4C63-81F7-3C73BA90771C}"/>
    <dgm:cxn modelId="{629BA068-B6FC-429D-93EC-A70CA5410CF5}" srcId="{0F9734CC-CF16-4667-9CAD-A92C656BED0D}" destId="{41A4A4B2-FF3A-4B6F-BF3B-E78E0A90A173}" srcOrd="0" destOrd="0" parTransId="{E4357B53-EDC0-4E5C-BB2E-E23E110A622C}" sibTransId="{4D46551D-6C97-4F65-84D3-CD68AEAD3BB2}"/>
    <dgm:cxn modelId="{9EC8CCDC-4F55-4B8F-A06E-81C69A9051FD}" type="presOf" srcId="{41A4A4B2-FF3A-4B6F-BF3B-E78E0A90A173}" destId="{1C0578A8-83E2-45A7-92DA-FB5095DE9DA7}" srcOrd="0" destOrd="0" presId="urn:microsoft.com/office/officeart/2005/8/layout/hProcess4"/>
    <dgm:cxn modelId="{8FA5A25D-BE65-4E4E-AB50-559B8376EE03}" type="presOf" srcId="{0F9734CC-CF16-4667-9CAD-A92C656BED0D}" destId="{757A73E8-CB19-4D72-8DC2-1CD9EE975548}" srcOrd="0" destOrd="0" presId="urn:microsoft.com/office/officeart/2005/8/layout/hProcess4"/>
    <dgm:cxn modelId="{8AEA84AF-82D7-4983-929F-BCCF7393B521}" type="presOf" srcId="{3FE235CA-16F2-4617-80EC-328482530727}" destId="{DDD578E9-CEE4-4AB3-BDC4-F89F64D6624F}" srcOrd="0" destOrd="1" presId="urn:microsoft.com/office/officeart/2005/8/layout/hProcess4"/>
    <dgm:cxn modelId="{B6E415F8-6613-4CC9-8B24-E24BC0A9BDF6}" type="presOf" srcId="{4D46551D-6C97-4F65-84D3-CD68AEAD3BB2}" destId="{4CB32A56-DF92-4265-9725-2E6A57E92CBF}" srcOrd="0" destOrd="0" presId="urn:microsoft.com/office/officeart/2005/8/layout/hProcess4"/>
    <dgm:cxn modelId="{BAF71C6A-F793-46A1-BCCA-1AC20DDDCB75}" type="presOf" srcId="{27032D8B-493F-4C4B-9D89-8CD3500EF841}" destId="{7C788D14-D136-4EF3-A749-5008826264D8}" srcOrd="1" destOrd="0" presId="urn:microsoft.com/office/officeart/2005/8/layout/hProcess4"/>
    <dgm:cxn modelId="{8DCEA451-5A54-4977-9904-AEBC590233B0}" srcId="{41A4A4B2-FF3A-4B6F-BF3B-E78E0A90A173}" destId="{B1122CE0-BF36-4D0B-A752-72335D19EF1C}" srcOrd="0" destOrd="0" parTransId="{BBC9E2A2-DAC6-4F38-AD1B-7A3DE133FA21}" sibTransId="{A0483037-D63C-425E-88AB-8CFF9F70E8EE}"/>
    <dgm:cxn modelId="{96010A72-73FA-483D-8398-958DAC63D3F4}" srcId="{0F9734CC-CF16-4667-9CAD-A92C656BED0D}" destId="{CDF0E61D-0BBC-48D0-AA1E-61889CA5BDEB}" srcOrd="2" destOrd="0" parTransId="{1B539C92-8811-4445-BFD2-D6ACC61048D1}" sibTransId="{48BC0CAE-18D8-4EB0-AD85-51BD7D235FF6}"/>
    <dgm:cxn modelId="{3E7E79E9-4AEC-4AAB-810C-7C30DC642A61}" type="presOf" srcId="{B1122CE0-BF36-4D0B-A752-72335D19EF1C}" destId="{4C7EBA80-7D9E-4F53-8390-84D916BCD250}" srcOrd="1" destOrd="0" presId="urn:microsoft.com/office/officeart/2005/8/layout/hProcess4"/>
    <dgm:cxn modelId="{F10A574A-D6E9-4B26-A3CF-E5B7B8822D5D}" type="presOf" srcId="{D881F5D0-5327-421A-A8B9-056386315366}" destId="{756741A9-3D9B-4A13-AA07-3957D2544285}" srcOrd="0" destOrd="0" presId="urn:microsoft.com/office/officeart/2005/8/layout/hProcess4"/>
    <dgm:cxn modelId="{F0A16797-75D9-4E8F-B313-464AB6BFF747}" srcId="{41A4A4B2-FF3A-4B6F-BF3B-E78E0A90A173}" destId="{3FE235CA-16F2-4617-80EC-328482530727}" srcOrd="1" destOrd="0" parTransId="{6EC88782-6248-4BE7-8D21-B74CB1B2BA2F}" sibTransId="{F1649770-259E-4460-8B21-3710E5F6E3D4}"/>
    <dgm:cxn modelId="{C8421A75-D472-43FD-8AA4-9DDEA796A0B6}" type="presOf" srcId="{63B52347-0A90-4461-9397-E16ACBD5060F}" destId="{D50C3DF5-0210-46D0-9CE2-63B340953299}" srcOrd="0" destOrd="0" presId="urn:microsoft.com/office/officeart/2005/8/layout/hProcess4"/>
    <dgm:cxn modelId="{BD8B3F3B-CF31-4990-A578-17D3E9B113AA}" type="presParOf" srcId="{757A73E8-CB19-4D72-8DC2-1CD9EE975548}" destId="{039BA514-128B-41AC-85CB-3BF35A5C9974}" srcOrd="0" destOrd="0" presId="urn:microsoft.com/office/officeart/2005/8/layout/hProcess4"/>
    <dgm:cxn modelId="{307E8711-7334-4F15-81A6-E61BB71AA20D}" type="presParOf" srcId="{757A73E8-CB19-4D72-8DC2-1CD9EE975548}" destId="{92851CCE-3494-4E1A-B67A-CE0FC386B5B4}" srcOrd="1" destOrd="0" presId="urn:microsoft.com/office/officeart/2005/8/layout/hProcess4"/>
    <dgm:cxn modelId="{CDE1901D-A4FD-46A9-9131-BD59BCF3ED59}" type="presParOf" srcId="{757A73E8-CB19-4D72-8DC2-1CD9EE975548}" destId="{C148A5F5-4569-449C-9A21-ADB39992E21A}" srcOrd="2" destOrd="0" presId="urn:microsoft.com/office/officeart/2005/8/layout/hProcess4"/>
    <dgm:cxn modelId="{3E1E6BD3-4660-4BA3-A3B0-3E17544A26D9}" type="presParOf" srcId="{C148A5F5-4569-449C-9A21-ADB39992E21A}" destId="{27FD5E12-5071-4755-9E91-EFB2F95B8E8A}" srcOrd="0" destOrd="0" presId="urn:microsoft.com/office/officeart/2005/8/layout/hProcess4"/>
    <dgm:cxn modelId="{E2E34153-92DA-4335-88A8-AC9F9411A93C}" type="presParOf" srcId="{27FD5E12-5071-4755-9E91-EFB2F95B8E8A}" destId="{80A6F2D6-D8F5-4627-866E-276105F27521}" srcOrd="0" destOrd="0" presId="urn:microsoft.com/office/officeart/2005/8/layout/hProcess4"/>
    <dgm:cxn modelId="{9419CFEC-7553-4CBF-A508-0731FAB98565}" type="presParOf" srcId="{27FD5E12-5071-4755-9E91-EFB2F95B8E8A}" destId="{DDD578E9-CEE4-4AB3-BDC4-F89F64D6624F}" srcOrd="1" destOrd="0" presId="urn:microsoft.com/office/officeart/2005/8/layout/hProcess4"/>
    <dgm:cxn modelId="{F20DA525-4EFB-48EB-974B-168A0291D2DB}" type="presParOf" srcId="{27FD5E12-5071-4755-9E91-EFB2F95B8E8A}" destId="{4C7EBA80-7D9E-4F53-8390-84D916BCD250}" srcOrd="2" destOrd="0" presId="urn:microsoft.com/office/officeart/2005/8/layout/hProcess4"/>
    <dgm:cxn modelId="{928CABAB-5D33-4262-B0D8-74B3857545AB}" type="presParOf" srcId="{27FD5E12-5071-4755-9E91-EFB2F95B8E8A}" destId="{1C0578A8-83E2-45A7-92DA-FB5095DE9DA7}" srcOrd="3" destOrd="0" presId="urn:microsoft.com/office/officeart/2005/8/layout/hProcess4"/>
    <dgm:cxn modelId="{BB37F43B-5EB6-47A0-8F11-375BE95D0295}" type="presParOf" srcId="{27FD5E12-5071-4755-9E91-EFB2F95B8E8A}" destId="{04C56C9C-91F3-4EFD-949C-88F475775CEE}" srcOrd="4" destOrd="0" presId="urn:microsoft.com/office/officeart/2005/8/layout/hProcess4"/>
    <dgm:cxn modelId="{CDC261AA-6696-44FC-AD3B-A5C4B6425008}" type="presParOf" srcId="{C148A5F5-4569-449C-9A21-ADB39992E21A}" destId="{4CB32A56-DF92-4265-9725-2E6A57E92CBF}" srcOrd="1" destOrd="0" presId="urn:microsoft.com/office/officeart/2005/8/layout/hProcess4"/>
    <dgm:cxn modelId="{BB50E105-09C0-4294-B55D-8DA33BDC28EF}" type="presParOf" srcId="{C148A5F5-4569-449C-9A21-ADB39992E21A}" destId="{AA2E1614-4C2A-4147-BD1D-484EA8C110DF}" srcOrd="2" destOrd="0" presId="urn:microsoft.com/office/officeart/2005/8/layout/hProcess4"/>
    <dgm:cxn modelId="{CDA42ADD-A50E-4688-8E72-F6BCEB87A7E8}" type="presParOf" srcId="{AA2E1614-4C2A-4147-BD1D-484EA8C110DF}" destId="{A8BEE6E9-0A7C-4138-A038-40E660D74ADB}" srcOrd="0" destOrd="0" presId="urn:microsoft.com/office/officeart/2005/8/layout/hProcess4"/>
    <dgm:cxn modelId="{891EA44B-5370-4F38-A523-74F06ECCD358}" type="presParOf" srcId="{AA2E1614-4C2A-4147-BD1D-484EA8C110DF}" destId="{756741A9-3D9B-4A13-AA07-3957D2544285}" srcOrd="1" destOrd="0" presId="urn:microsoft.com/office/officeart/2005/8/layout/hProcess4"/>
    <dgm:cxn modelId="{2FE91FB6-DCEB-4AC3-9439-646201679303}" type="presParOf" srcId="{AA2E1614-4C2A-4147-BD1D-484EA8C110DF}" destId="{B9413361-88DE-4DD2-B110-D0775DA36487}" srcOrd="2" destOrd="0" presId="urn:microsoft.com/office/officeart/2005/8/layout/hProcess4"/>
    <dgm:cxn modelId="{1712D8C7-C3D2-43FF-A89F-CE0D0311583C}" type="presParOf" srcId="{AA2E1614-4C2A-4147-BD1D-484EA8C110DF}" destId="{70E6DFA5-FA9F-496E-A57C-388D1A8B033F}" srcOrd="3" destOrd="0" presId="urn:microsoft.com/office/officeart/2005/8/layout/hProcess4"/>
    <dgm:cxn modelId="{78E4E076-5CE1-492A-A47D-0512AC8B2CDB}" type="presParOf" srcId="{AA2E1614-4C2A-4147-BD1D-484EA8C110DF}" destId="{6C06E97C-9FFE-4845-8F64-AC248500A9BA}" srcOrd="4" destOrd="0" presId="urn:microsoft.com/office/officeart/2005/8/layout/hProcess4"/>
    <dgm:cxn modelId="{DAD877E3-18A2-44A2-B5AE-538CF967A26A}" type="presParOf" srcId="{C148A5F5-4569-449C-9A21-ADB39992E21A}" destId="{22A5669F-028E-49F7-91F3-E675C6067E1A}" srcOrd="3" destOrd="0" presId="urn:microsoft.com/office/officeart/2005/8/layout/hProcess4"/>
    <dgm:cxn modelId="{BE8F4E72-F721-4CB9-A832-DE9847ADF3BC}" type="presParOf" srcId="{C148A5F5-4569-449C-9A21-ADB39992E21A}" destId="{5166565A-11C7-4FD4-A843-653E9ED73BA0}" srcOrd="4" destOrd="0" presId="urn:microsoft.com/office/officeart/2005/8/layout/hProcess4"/>
    <dgm:cxn modelId="{AF3EF288-BB92-42F9-9271-478966AAC839}" type="presParOf" srcId="{5166565A-11C7-4FD4-A843-653E9ED73BA0}" destId="{F1853C1E-4264-4136-BFC0-8873455389D6}" srcOrd="0" destOrd="0" presId="urn:microsoft.com/office/officeart/2005/8/layout/hProcess4"/>
    <dgm:cxn modelId="{0B38375A-B7F0-4EFD-A63E-6DD551233EBA}" type="presParOf" srcId="{5166565A-11C7-4FD4-A843-653E9ED73BA0}" destId="{E18EBA1D-85F0-4908-AFE2-AFF3D74667F6}" srcOrd="1" destOrd="0" presId="urn:microsoft.com/office/officeart/2005/8/layout/hProcess4"/>
    <dgm:cxn modelId="{8D0F21BB-63E4-4900-85A9-C7001A1CF095}" type="presParOf" srcId="{5166565A-11C7-4FD4-A843-653E9ED73BA0}" destId="{D5259A9C-B25A-4801-A22B-A26F70E7206C}" srcOrd="2" destOrd="0" presId="urn:microsoft.com/office/officeart/2005/8/layout/hProcess4"/>
    <dgm:cxn modelId="{C0E9C813-9289-4C6B-A0FC-E2868560EE04}" type="presParOf" srcId="{5166565A-11C7-4FD4-A843-653E9ED73BA0}" destId="{3DBF69F5-11D2-47A5-A836-372E74ADC881}" srcOrd="3" destOrd="0" presId="urn:microsoft.com/office/officeart/2005/8/layout/hProcess4"/>
    <dgm:cxn modelId="{7091E924-8432-4483-82AF-95B007369089}" type="presParOf" srcId="{5166565A-11C7-4FD4-A843-653E9ED73BA0}" destId="{FD890C2C-2B17-4F1B-84BE-C7D8B655BD7D}" srcOrd="4" destOrd="0" presId="urn:microsoft.com/office/officeart/2005/8/layout/hProcess4"/>
    <dgm:cxn modelId="{9E9E234A-892B-461A-9E25-E36DE3117B2A}" type="presParOf" srcId="{C148A5F5-4569-449C-9A21-ADB39992E21A}" destId="{A07295CF-41D7-472C-9500-F3479157D076}" srcOrd="5" destOrd="0" presId="urn:microsoft.com/office/officeart/2005/8/layout/hProcess4"/>
    <dgm:cxn modelId="{352A5A3D-6A6E-4580-AC1B-AF41710564A5}" type="presParOf" srcId="{C148A5F5-4569-449C-9A21-ADB39992E21A}" destId="{251B37D5-A4AB-4E36-845F-BAF0CBD08A18}" srcOrd="6" destOrd="0" presId="urn:microsoft.com/office/officeart/2005/8/layout/hProcess4"/>
    <dgm:cxn modelId="{DA0E0893-966B-4C7C-9A77-055281D24925}" type="presParOf" srcId="{251B37D5-A4AB-4E36-845F-BAF0CBD08A18}" destId="{27FCC2F1-CADE-452D-A11C-E7D5CEB0DC38}" srcOrd="0" destOrd="0" presId="urn:microsoft.com/office/officeart/2005/8/layout/hProcess4"/>
    <dgm:cxn modelId="{47D989C5-3646-4A27-BE40-5D0ECA9B7452}" type="presParOf" srcId="{251B37D5-A4AB-4E36-845F-BAF0CBD08A18}" destId="{92C90981-D03B-4694-82A9-841B75D1E070}" srcOrd="1" destOrd="0" presId="urn:microsoft.com/office/officeart/2005/8/layout/hProcess4"/>
    <dgm:cxn modelId="{7F26A9B6-A033-46E9-B3A8-64C5CEF0D194}" type="presParOf" srcId="{251B37D5-A4AB-4E36-845F-BAF0CBD08A18}" destId="{7C788D14-D136-4EF3-A749-5008826264D8}" srcOrd="2" destOrd="0" presId="urn:microsoft.com/office/officeart/2005/8/layout/hProcess4"/>
    <dgm:cxn modelId="{EFAA6035-C635-4FF3-87AB-9129684E81B8}" type="presParOf" srcId="{251B37D5-A4AB-4E36-845F-BAF0CBD08A18}" destId="{D50C3DF5-0210-46D0-9CE2-63B340953299}" srcOrd="3" destOrd="0" presId="urn:microsoft.com/office/officeart/2005/8/layout/hProcess4"/>
    <dgm:cxn modelId="{1D9C75D5-3F30-4CD8-9CD2-2AA588773A74}" type="presParOf" srcId="{251B37D5-A4AB-4E36-845F-BAF0CBD08A18}" destId="{6E94F58A-2C4C-4802-8FD2-34010CABC879}"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999C13-B7C9-49C1-9E91-E9DC79B179E9}" type="doc">
      <dgm:prSet loTypeId="urn:microsoft.com/office/officeart/2005/8/layout/hProcess10" loCatId="process" qsTypeId="urn:microsoft.com/office/officeart/2005/8/quickstyle/simple1" qsCatId="simple" csTypeId="urn:microsoft.com/office/officeart/2005/8/colors/accent0_2" csCatId="mainScheme" phldr="1"/>
      <dgm:spPr/>
    </dgm:pt>
    <dgm:pt modelId="{5815CB3E-381E-48B6-80E8-D439F7827FD3}">
      <dgm:prSet phldrT="[Text]" custT="1"/>
      <dgm:spPr/>
      <dgm:t>
        <a:bodyPr/>
        <a:lstStyle/>
        <a:p>
          <a:r>
            <a:rPr lang="es-MX" sz="1200" b="1" u="sng" dirty="0">
              <a:latin typeface="Times New Roman" pitchFamily="18" charset="0"/>
              <a:cs typeface="Times New Roman" pitchFamily="18" charset="0"/>
            </a:rPr>
            <a:t>Materiales</a:t>
          </a:r>
        </a:p>
        <a:p>
          <a:r>
            <a:rPr lang="es-MX" sz="1200" u="none" dirty="0">
              <a:latin typeface="Times New Roman" pitchFamily="18" charset="0"/>
              <a:cs typeface="Times New Roman" pitchFamily="18" charset="0"/>
            </a:rPr>
            <a:t>Reciclable</a:t>
          </a:r>
        </a:p>
        <a:p>
          <a:r>
            <a:rPr lang="es-MX" sz="1200" u="none" dirty="0">
              <a:latin typeface="Times New Roman" pitchFamily="18" charset="0"/>
              <a:cs typeface="Times New Roman" pitchFamily="18" charset="0"/>
            </a:rPr>
            <a:t>Reciclado</a:t>
          </a:r>
        </a:p>
        <a:p>
          <a:r>
            <a:rPr lang="es-MX" sz="1200" u="none" dirty="0">
              <a:latin typeface="Times New Roman" pitchFamily="18" charset="0"/>
              <a:cs typeface="Times New Roman" pitchFamily="18" charset="0"/>
            </a:rPr>
            <a:t>Biodegradable</a:t>
          </a:r>
        </a:p>
        <a:p>
          <a:r>
            <a:rPr lang="es-MX" sz="1200" u="none" dirty="0" smtClean="0">
              <a:latin typeface="Times New Roman" pitchFamily="18" charset="0"/>
              <a:cs typeface="Times New Roman" pitchFamily="18" charset="0"/>
            </a:rPr>
            <a:t>Sin sustancias </a:t>
          </a:r>
          <a:r>
            <a:rPr lang="es-MX" sz="1200" u="none" dirty="0">
              <a:latin typeface="Times New Roman" pitchFamily="18" charset="0"/>
              <a:cs typeface="Times New Roman" pitchFamily="18" charset="0"/>
            </a:rPr>
            <a:t>tóxicas</a:t>
          </a:r>
        </a:p>
        <a:p>
          <a:r>
            <a:rPr lang="es-MX" sz="1200" u="none" dirty="0">
              <a:latin typeface="Times New Roman" pitchFamily="18" charset="0"/>
              <a:cs typeface="Times New Roman" pitchFamily="18" charset="0"/>
            </a:rPr>
            <a:t>Menos empaque</a:t>
          </a:r>
        </a:p>
        <a:p>
          <a:r>
            <a:rPr lang="es-MX" sz="1200" u="none" dirty="0">
              <a:latin typeface="Times New Roman" pitchFamily="18" charset="0"/>
              <a:cs typeface="Times New Roman" pitchFamily="18" charset="0"/>
            </a:rPr>
            <a:t>Origen sostenible </a:t>
          </a:r>
        </a:p>
        <a:p>
          <a:r>
            <a:rPr lang="es-MX" sz="1200" u="none" dirty="0">
              <a:latin typeface="Times New Roman" pitchFamily="18" charset="0"/>
              <a:cs typeface="Times New Roman" pitchFamily="18" charset="0"/>
            </a:rPr>
            <a:t>Entre otros</a:t>
          </a:r>
        </a:p>
      </dgm:t>
    </dgm:pt>
    <dgm:pt modelId="{D5A63E24-4CB8-415E-91CE-53D996178D83}" type="parTrans" cxnId="{BB53B6AD-61A9-467F-AB49-49ABB85C4ABD}">
      <dgm:prSet/>
      <dgm:spPr/>
      <dgm:t>
        <a:bodyPr/>
        <a:lstStyle/>
        <a:p>
          <a:endParaRPr lang="es-MX" sz="2400"/>
        </a:p>
      </dgm:t>
    </dgm:pt>
    <dgm:pt modelId="{078C0C97-AE1B-407F-BF0B-1CBD1E8A4929}" type="sibTrans" cxnId="{BB53B6AD-61A9-467F-AB49-49ABB85C4ABD}">
      <dgm:prSet custT="1"/>
      <dgm:spPr/>
      <dgm:t>
        <a:bodyPr/>
        <a:lstStyle/>
        <a:p>
          <a:endParaRPr lang="es-MX" sz="1100"/>
        </a:p>
      </dgm:t>
    </dgm:pt>
    <dgm:pt modelId="{22AEABE5-A0A4-48F9-A0CA-BE73A6C6F053}">
      <dgm:prSet phldrT="[Text]" custT="1"/>
      <dgm:spPr/>
      <dgm:t>
        <a:bodyPr/>
        <a:lstStyle/>
        <a:p>
          <a:r>
            <a:rPr lang="es-MX" sz="1400" b="1" u="sng" dirty="0">
              <a:latin typeface="Times New Roman" pitchFamily="18" charset="0"/>
              <a:cs typeface="Times New Roman" pitchFamily="18" charset="0"/>
            </a:rPr>
            <a:t>Uso</a:t>
          </a:r>
        </a:p>
        <a:p>
          <a:r>
            <a:rPr lang="es-MX" sz="1400" u="none" dirty="0">
              <a:latin typeface="Times New Roman" pitchFamily="18" charset="0"/>
              <a:cs typeface="Times New Roman" pitchFamily="18" charset="0"/>
            </a:rPr>
            <a:t>Eficiencia energética</a:t>
          </a:r>
        </a:p>
        <a:p>
          <a:r>
            <a:rPr lang="es-MX" sz="1400" u="none" dirty="0">
              <a:latin typeface="Times New Roman" pitchFamily="18" charset="0"/>
              <a:cs typeface="Times New Roman" pitchFamily="18" charset="0"/>
            </a:rPr>
            <a:t>Menos consumibles</a:t>
          </a:r>
        </a:p>
        <a:p>
          <a:r>
            <a:rPr lang="es-MX" sz="1400" u="none" dirty="0">
              <a:latin typeface="Times New Roman" pitchFamily="18" charset="0"/>
              <a:cs typeface="Times New Roman" pitchFamily="18" charset="0"/>
            </a:rPr>
            <a:t>Más vida útil</a:t>
          </a:r>
        </a:p>
        <a:p>
          <a:r>
            <a:rPr lang="es-MX" sz="1400" u="none" dirty="0">
              <a:latin typeface="Times New Roman" pitchFamily="18" charset="0"/>
              <a:cs typeface="Times New Roman" pitchFamily="18" charset="0"/>
            </a:rPr>
            <a:t>Facilidad de reparación</a:t>
          </a:r>
        </a:p>
        <a:p>
          <a:r>
            <a:rPr lang="es-MX" sz="1400" u="none" dirty="0">
              <a:latin typeface="Times New Roman" pitchFamily="18" charset="0"/>
              <a:cs typeface="Times New Roman" pitchFamily="18" charset="0"/>
            </a:rPr>
            <a:t>Entre otros</a:t>
          </a:r>
        </a:p>
      </dgm:t>
    </dgm:pt>
    <dgm:pt modelId="{28C66158-9565-44A1-AE88-EFDEB913C2EA}" type="parTrans" cxnId="{3C8A65BD-5B15-4571-935A-3AD2EC617527}">
      <dgm:prSet/>
      <dgm:spPr/>
      <dgm:t>
        <a:bodyPr/>
        <a:lstStyle/>
        <a:p>
          <a:endParaRPr lang="es-MX" sz="2400"/>
        </a:p>
      </dgm:t>
    </dgm:pt>
    <dgm:pt modelId="{C447E992-0757-4CC8-B158-8034C89B0F2F}" type="sibTrans" cxnId="{3C8A65BD-5B15-4571-935A-3AD2EC617527}">
      <dgm:prSet custT="1"/>
      <dgm:spPr/>
      <dgm:t>
        <a:bodyPr/>
        <a:lstStyle/>
        <a:p>
          <a:endParaRPr lang="es-MX" sz="1100"/>
        </a:p>
      </dgm:t>
    </dgm:pt>
    <dgm:pt modelId="{31906E87-0B67-4315-8831-14FECB83B703}">
      <dgm:prSet phldrT="[Text]" custT="1"/>
      <dgm:spPr/>
      <dgm:t>
        <a:bodyPr/>
        <a:lstStyle/>
        <a:p>
          <a:r>
            <a:rPr lang="es-MX" sz="1600" b="1" u="sng" dirty="0">
              <a:latin typeface="Times New Roman" pitchFamily="18" charset="0"/>
              <a:cs typeface="Times New Roman" pitchFamily="18" charset="0"/>
            </a:rPr>
            <a:t>Residuos</a:t>
          </a:r>
        </a:p>
        <a:p>
          <a:r>
            <a:rPr lang="es-MX" sz="1600" u="none" dirty="0">
              <a:latin typeface="Times New Roman" pitchFamily="18" charset="0"/>
              <a:cs typeface="Times New Roman" pitchFamily="18" charset="0"/>
            </a:rPr>
            <a:t>Menor generación de residuos</a:t>
          </a:r>
        </a:p>
        <a:p>
          <a:r>
            <a:rPr lang="es-MX" sz="1600" u="none" dirty="0">
              <a:latin typeface="Times New Roman" pitchFamily="18" charset="0"/>
              <a:cs typeface="Times New Roman" pitchFamily="18" charset="0"/>
            </a:rPr>
            <a:t>Responsabilidad extendida del productor</a:t>
          </a:r>
        </a:p>
        <a:p>
          <a:r>
            <a:rPr lang="es-MX" sz="1600" u="none" dirty="0">
              <a:latin typeface="Times New Roman" pitchFamily="18" charset="0"/>
              <a:cs typeface="Times New Roman" pitchFamily="18" charset="0"/>
            </a:rPr>
            <a:t>Entre otros</a:t>
          </a:r>
        </a:p>
      </dgm:t>
    </dgm:pt>
    <dgm:pt modelId="{690A9DC7-A43E-41A6-8368-06EBC4D9C0FB}" type="parTrans" cxnId="{F69E40DE-05B7-4C49-AA21-25246BECCB8B}">
      <dgm:prSet/>
      <dgm:spPr/>
      <dgm:t>
        <a:bodyPr/>
        <a:lstStyle/>
        <a:p>
          <a:endParaRPr lang="es-MX" sz="2400"/>
        </a:p>
      </dgm:t>
    </dgm:pt>
    <dgm:pt modelId="{0F5B3C4D-C74E-463D-8F95-DEE4CD9EEF35}" type="sibTrans" cxnId="{F69E40DE-05B7-4C49-AA21-25246BECCB8B}">
      <dgm:prSet/>
      <dgm:spPr/>
      <dgm:t>
        <a:bodyPr/>
        <a:lstStyle/>
        <a:p>
          <a:endParaRPr lang="es-MX" sz="2400"/>
        </a:p>
      </dgm:t>
    </dgm:pt>
    <dgm:pt modelId="{9DE24E9F-E6CF-4E97-B928-4F8C0509C6E7}" type="pres">
      <dgm:prSet presAssocID="{82999C13-B7C9-49C1-9E91-E9DC79B179E9}" presName="Name0" presStyleCnt="0">
        <dgm:presLayoutVars>
          <dgm:dir/>
          <dgm:resizeHandles val="exact"/>
        </dgm:presLayoutVars>
      </dgm:prSet>
      <dgm:spPr/>
    </dgm:pt>
    <dgm:pt modelId="{D66A6D64-7233-4ABA-80C7-78FF1D3EFCDB}" type="pres">
      <dgm:prSet presAssocID="{5815CB3E-381E-48B6-80E8-D439F7827FD3}" presName="composite" presStyleCnt="0"/>
      <dgm:spPr/>
    </dgm:pt>
    <dgm:pt modelId="{03315CF8-EAB0-4C3E-9658-5299540A6FD5}" type="pres">
      <dgm:prSet presAssocID="{5815CB3E-381E-48B6-80E8-D439F7827FD3}" presName="imagSh" presStyleLbl="bgImgPlace1" presStyleIdx="0" presStyleCnt="3"/>
      <dgm:spPr>
        <a:blipFill rotWithShape="0">
          <a:blip xmlns:r="http://schemas.openxmlformats.org/officeDocument/2006/relationships" r:embed="rId1"/>
          <a:stretch>
            <a:fillRect/>
          </a:stretch>
        </a:blipFill>
      </dgm:spPr>
    </dgm:pt>
    <dgm:pt modelId="{ED561FD7-E84A-479E-B5DC-69C0A4CC6E98}" type="pres">
      <dgm:prSet presAssocID="{5815CB3E-381E-48B6-80E8-D439F7827FD3}" presName="txNode" presStyleLbl="node1" presStyleIdx="0" presStyleCnt="3">
        <dgm:presLayoutVars>
          <dgm:bulletEnabled val="1"/>
        </dgm:presLayoutVars>
      </dgm:prSet>
      <dgm:spPr/>
      <dgm:t>
        <a:bodyPr/>
        <a:lstStyle/>
        <a:p>
          <a:endParaRPr lang="es-MX"/>
        </a:p>
      </dgm:t>
    </dgm:pt>
    <dgm:pt modelId="{DE880750-8718-4DDD-A5C0-1647B45E4DF0}" type="pres">
      <dgm:prSet presAssocID="{078C0C97-AE1B-407F-BF0B-1CBD1E8A4929}" presName="sibTrans" presStyleLbl="sibTrans2D1" presStyleIdx="0" presStyleCnt="2"/>
      <dgm:spPr/>
      <dgm:t>
        <a:bodyPr/>
        <a:lstStyle/>
        <a:p>
          <a:endParaRPr lang="es-MX"/>
        </a:p>
      </dgm:t>
    </dgm:pt>
    <dgm:pt modelId="{06271612-81B9-42FB-ABC1-E9E6536F7836}" type="pres">
      <dgm:prSet presAssocID="{078C0C97-AE1B-407F-BF0B-1CBD1E8A4929}" presName="connTx" presStyleLbl="sibTrans2D1" presStyleIdx="0" presStyleCnt="2"/>
      <dgm:spPr/>
      <dgm:t>
        <a:bodyPr/>
        <a:lstStyle/>
        <a:p>
          <a:endParaRPr lang="es-MX"/>
        </a:p>
      </dgm:t>
    </dgm:pt>
    <dgm:pt modelId="{CBFBE2B8-C931-4DDE-9D6B-21651E7B375A}" type="pres">
      <dgm:prSet presAssocID="{22AEABE5-A0A4-48F9-A0CA-BE73A6C6F053}" presName="composite" presStyleCnt="0"/>
      <dgm:spPr/>
    </dgm:pt>
    <dgm:pt modelId="{0E72BAE3-FF89-4359-BACB-242963198128}" type="pres">
      <dgm:prSet presAssocID="{22AEABE5-A0A4-48F9-A0CA-BE73A6C6F053}" presName="imagSh" presStyleLbl="bgImgPlace1" presStyleIdx="1" presStyleCnt="3"/>
      <dgm:spPr>
        <a:blipFill rotWithShape="0">
          <a:blip xmlns:r="http://schemas.openxmlformats.org/officeDocument/2006/relationships" r:embed="rId2"/>
          <a:stretch>
            <a:fillRect/>
          </a:stretch>
        </a:blipFill>
      </dgm:spPr>
    </dgm:pt>
    <dgm:pt modelId="{D06AB482-A4B3-45D1-8A32-90C353D3091C}" type="pres">
      <dgm:prSet presAssocID="{22AEABE5-A0A4-48F9-A0CA-BE73A6C6F053}" presName="txNode" presStyleLbl="node1" presStyleIdx="1" presStyleCnt="3">
        <dgm:presLayoutVars>
          <dgm:bulletEnabled val="1"/>
        </dgm:presLayoutVars>
      </dgm:prSet>
      <dgm:spPr/>
      <dgm:t>
        <a:bodyPr/>
        <a:lstStyle/>
        <a:p>
          <a:endParaRPr lang="es-MX"/>
        </a:p>
      </dgm:t>
    </dgm:pt>
    <dgm:pt modelId="{CEE3FD40-E6A3-4F43-916D-2968BFB4A6E0}" type="pres">
      <dgm:prSet presAssocID="{C447E992-0757-4CC8-B158-8034C89B0F2F}" presName="sibTrans" presStyleLbl="sibTrans2D1" presStyleIdx="1" presStyleCnt="2"/>
      <dgm:spPr/>
      <dgm:t>
        <a:bodyPr/>
        <a:lstStyle/>
        <a:p>
          <a:endParaRPr lang="es-MX"/>
        </a:p>
      </dgm:t>
    </dgm:pt>
    <dgm:pt modelId="{C9A13E9C-4708-4C3B-AC6F-6EE530E4F269}" type="pres">
      <dgm:prSet presAssocID="{C447E992-0757-4CC8-B158-8034C89B0F2F}" presName="connTx" presStyleLbl="sibTrans2D1" presStyleIdx="1" presStyleCnt="2"/>
      <dgm:spPr/>
      <dgm:t>
        <a:bodyPr/>
        <a:lstStyle/>
        <a:p>
          <a:endParaRPr lang="es-MX"/>
        </a:p>
      </dgm:t>
    </dgm:pt>
    <dgm:pt modelId="{85A927D2-53DA-45F0-8300-B697C4DE14C0}" type="pres">
      <dgm:prSet presAssocID="{31906E87-0B67-4315-8831-14FECB83B703}" presName="composite" presStyleCnt="0"/>
      <dgm:spPr/>
    </dgm:pt>
    <dgm:pt modelId="{216ECAC0-ED5B-47D5-A1FF-52032F53E908}" type="pres">
      <dgm:prSet presAssocID="{31906E87-0B67-4315-8831-14FECB83B703}" presName="imagSh" presStyleLbl="bgImgPlace1" presStyleIdx="2" presStyleCnt="3"/>
      <dgm:spPr>
        <a:blipFill rotWithShape="0">
          <a:blip xmlns:r="http://schemas.openxmlformats.org/officeDocument/2006/relationships" r:embed="rId3"/>
          <a:stretch>
            <a:fillRect/>
          </a:stretch>
        </a:blipFill>
      </dgm:spPr>
    </dgm:pt>
    <dgm:pt modelId="{DB722BD6-785D-425D-A609-111148522907}" type="pres">
      <dgm:prSet presAssocID="{31906E87-0B67-4315-8831-14FECB83B703}" presName="txNode" presStyleLbl="node1" presStyleIdx="2" presStyleCnt="3">
        <dgm:presLayoutVars>
          <dgm:bulletEnabled val="1"/>
        </dgm:presLayoutVars>
      </dgm:prSet>
      <dgm:spPr/>
      <dgm:t>
        <a:bodyPr/>
        <a:lstStyle/>
        <a:p>
          <a:endParaRPr lang="es-MX"/>
        </a:p>
      </dgm:t>
    </dgm:pt>
  </dgm:ptLst>
  <dgm:cxnLst>
    <dgm:cxn modelId="{7AE397A7-24F8-4B2B-BC8B-562CF1BF7AE3}" type="presOf" srcId="{5815CB3E-381E-48B6-80E8-D439F7827FD3}" destId="{ED561FD7-E84A-479E-B5DC-69C0A4CC6E98}" srcOrd="0" destOrd="0" presId="urn:microsoft.com/office/officeart/2005/8/layout/hProcess10"/>
    <dgm:cxn modelId="{1589C713-2490-49EE-8E32-A0BCD3EA349C}" type="presOf" srcId="{C447E992-0757-4CC8-B158-8034C89B0F2F}" destId="{C9A13E9C-4708-4C3B-AC6F-6EE530E4F269}" srcOrd="1" destOrd="0" presId="urn:microsoft.com/office/officeart/2005/8/layout/hProcess10"/>
    <dgm:cxn modelId="{58E764D9-F0C9-4DBD-AE20-6CB3FEE9A748}" type="presOf" srcId="{82999C13-B7C9-49C1-9E91-E9DC79B179E9}" destId="{9DE24E9F-E6CF-4E97-B928-4F8C0509C6E7}" srcOrd="0" destOrd="0" presId="urn:microsoft.com/office/officeart/2005/8/layout/hProcess10"/>
    <dgm:cxn modelId="{BB53B6AD-61A9-467F-AB49-49ABB85C4ABD}" srcId="{82999C13-B7C9-49C1-9E91-E9DC79B179E9}" destId="{5815CB3E-381E-48B6-80E8-D439F7827FD3}" srcOrd="0" destOrd="0" parTransId="{D5A63E24-4CB8-415E-91CE-53D996178D83}" sibTransId="{078C0C97-AE1B-407F-BF0B-1CBD1E8A4929}"/>
    <dgm:cxn modelId="{107C2143-B47D-429E-9948-396BE2572AA0}" type="presOf" srcId="{22AEABE5-A0A4-48F9-A0CA-BE73A6C6F053}" destId="{D06AB482-A4B3-45D1-8A32-90C353D3091C}" srcOrd="0" destOrd="0" presId="urn:microsoft.com/office/officeart/2005/8/layout/hProcess10"/>
    <dgm:cxn modelId="{F69E40DE-05B7-4C49-AA21-25246BECCB8B}" srcId="{82999C13-B7C9-49C1-9E91-E9DC79B179E9}" destId="{31906E87-0B67-4315-8831-14FECB83B703}" srcOrd="2" destOrd="0" parTransId="{690A9DC7-A43E-41A6-8368-06EBC4D9C0FB}" sibTransId="{0F5B3C4D-C74E-463D-8F95-DEE4CD9EEF35}"/>
    <dgm:cxn modelId="{75BFA6E7-9F48-4C79-9E88-DCC6E9F12DC1}" type="presOf" srcId="{078C0C97-AE1B-407F-BF0B-1CBD1E8A4929}" destId="{DE880750-8718-4DDD-A5C0-1647B45E4DF0}" srcOrd="0" destOrd="0" presId="urn:microsoft.com/office/officeart/2005/8/layout/hProcess10"/>
    <dgm:cxn modelId="{3C8A65BD-5B15-4571-935A-3AD2EC617527}" srcId="{82999C13-B7C9-49C1-9E91-E9DC79B179E9}" destId="{22AEABE5-A0A4-48F9-A0CA-BE73A6C6F053}" srcOrd="1" destOrd="0" parTransId="{28C66158-9565-44A1-AE88-EFDEB913C2EA}" sibTransId="{C447E992-0757-4CC8-B158-8034C89B0F2F}"/>
    <dgm:cxn modelId="{64AD9186-5B8E-495E-987C-DFF7252B7ABC}" type="presOf" srcId="{31906E87-0B67-4315-8831-14FECB83B703}" destId="{DB722BD6-785D-425D-A609-111148522907}" srcOrd="0" destOrd="0" presId="urn:microsoft.com/office/officeart/2005/8/layout/hProcess10"/>
    <dgm:cxn modelId="{73ABD9F5-2CF4-47D7-975B-6B2161635114}" type="presOf" srcId="{078C0C97-AE1B-407F-BF0B-1CBD1E8A4929}" destId="{06271612-81B9-42FB-ABC1-E9E6536F7836}" srcOrd="1" destOrd="0" presId="urn:microsoft.com/office/officeart/2005/8/layout/hProcess10"/>
    <dgm:cxn modelId="{DA2EA3B1-6EDD-484B-811A-793AFF85B7A5}" type="presOf" srcId="{C447E992-0757-4CC8-B158-8034C89B0F2F}" destId="{CEE3FD40-E6A3-4F43-916D-2968BFB4A6E0}" srcOrd="0" destOrd="0" presId="urn:microsoft.com/office/officeart/2005/8/layout/hProcess10"/>
    <dgm:cxn modelId="{C7B344DC-CCCB-4B4A-A356-E7BE0469ECAE}" type="presParOf" srcId="{9DE24E9F-E6CF-4E97-B928-4F8C0509C6E7}" destId="{D66A6D64-7233-4ABA-80C7-78FF1D3EFCDB}" srcOrd="0" destOrd="0" presId="urn:microsoft.com/office/officeart/2005/8/layout/hProcess10"/>
    <dgm:cxn modelId="{7A0851C5-B29A-40D0-AE54-77BE4453A2ED}" type="presParOf" srcId="{D66A6D64-7233-4ABA-80C7-78FF1D3EFCDB}" destId="{03315CF8-EAB0-4C3E-9658-5299540A6FD5}" srcOrd="0" destOrd="0" presId="urn:microsoft.com/office/officeart/2005/8/layout/hProcess10"/>
    <dgm:cxn modelId="{6BABBE70-3B5A-447D-B054-79DEF058B46C}" type="presParOf" srcId="{D66A6D64-7233-4ABA-80C7-78FF1D3EFCDB}" destId="{ED561FD7-E84A-479E-B5DC-69C0A4CC6E98}" srcOrd="1" destOrd="0" presId="urn:microsoft.com/office/officeart/2005/8/layout/hProcess10"/>
    <dgm:cxn modelId="{4A94E2AD-D21A-43A4-A820-CA49349B185C}" type="presParOf" srcId="{9DE24E9F-E6CF-4E97-B928-4F8C0509C6E7}" destId="{DE880750-8718-4DDD-A5C0-1647B45E4DF0}" srcOrd="1" destOrd="0" presId="urn:microsoft.com/office/officeart/2005/8/layout/hProcess10"/>
    <dgm:cxn modelId="{AB6F1A3E-57C3-4E97-A639-A5E36F5CC91A}" type="presParOf" srcId="{DE880750-8718-4DDD-A5C0-1647B45E4DF0}" destId="{06271612-81B9-42FB-ABC1-E9E6536F7836}" srcOrd="0" destOrd="0" presId="urn:microsoft.com/office/officeart/2005/8/layout/hProcess10"/>
    <dgm:cxn modelId="{ECE71112-EA02-448A-8A4B-4322425FE2E5}" type="presParOf" srcId="{9DE24E9F-E6CF-4E97-B928-4F8C0509C6E7}" destId="{CBFBE2B8-C931-4DDE-9D6B-21651E7B375A}" srcOrd="2" destOrd="0" presId="urn:microsoft.com/office/officeart/2005/8/layout/hProcess10"/>
    <dgm:cxn modelId="{D4C76604-1AD7-4C1E-929F-4805CD1E8A35}" type="presParOf" srcId="{CBFBE2B8-C931-4DDE-9D6B-21651E7B375A}" destId="{0E72BAE3-FF89-4359-BACB-242963198128}" srcOrd="0" destOrd="0" presId="urn:microsoft.com/office/officeart/2005/8/layout/hProcess10"/>
    <dgm:cxn modelId="{38D6D130-B8D1-4B9C-8EFE-76C340512BD0}" type="presParOf" srcId="{CBFBE2B8-C931-4DDE-9D6B-21651E7B375A}" destId="{D06AB482-A4B3-45D1-8A32-90C353D3091C}" srcOrd="1" destOrd="0" presId="urn:microsoft.com/office/officeart/2005/8/layout/hProcess10"/>
    <dgm:cxn modelId="{D5AD6783-18C1-492A-864A-EC0E27B5202F}" type="presParOf" srcId="{9DE24E9F-E6CF-4E97-B928-4F8C0509C6E7}" destId="{CEE3FD40-E6A3-4F43-916D-2968BFB4A6E0}" srcOrd="3" destOrd="0" presId="urn:microsoft.com/office/officeart/2005/8/layout/hProcess10"/>
    <dgm:cxn modelId="{02D26D6E-C06E-4C6B-A774-5227D687B908}" type="presParOf" srcId="{CEE3FD40-E6A3-4F43-916D-2968BFB4A6E0}" destId="{C9A13E9C-4708-4C3B-AC6F-6EE530E4F269}" srcOrd="0" destOrd="0" presId="urn:microsoft.com/office/officeart/2005/8/layout/hProcess10"/>
    <dgm:cxn modelId="{2B08D021-4A93-44A8-BAA3-24A37D62ACBC}" type="presParOf" srcId="{9DE24E9F-E6CF-4E97-B928-4F8C0509C6E7}" destId="{85A927D2-53DA-45F0-8300-B697C4DE14C0}" srcOrd="4" destOrd="0" presId="urn:microsoft.com/office/officeart/2005/8/layout/hProcess10"/>
    <dgm:cxn modelId="{D083540D-F721-4A9A-9FA8-A43017421568}" type="presParOf" srcId="{85A927D2-53DA-45F0-8300-B697C4DE14C0}" destId="{216ECAC0-ED5B-47D5-A1FF-52032F53E908}" srcOrd="0" destOrd="0" presId="urn:microsoft.com/office/officeart/2005/8/layout/hProcess10"/>
    <dgm:cxn modelId="{A863E54C-E103-4021-ACE7-17C216496F4F}" type="presParOf" srcId="{85A927D2-53DA-45F0-8300-B697C4DE14C0}" destId="{DB722BD6-785D-425D-A609-111148522907}" srcOrd="1" destOrd="0" presId="urn:microsoft.com/office/officeart/2005/8/layout/hProcess10"/>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1E4D4D-E975-4AF8-AD08-6A5A90603711}" type="doc">
      <dgm:prSet loTypeId="urn:microsoft.com/office/officeart/2005/8/layout/arrow3" loCatId="relationship" qsTypeId="urn:microsoft.com/office/officeart/2005/8/quickstyle/simple1" qsCatId="simple" csTypeId="urn:microsoft.com/office/officeart/2005/8/colors/colorful1" csCatId="colorful" phldr="1"/>
      <dgm:spPr/>
      <dgm:t>
        <a:bodyPr/>
        <a:lstStyle/>
        <a:p>
          <a:endParaRPr lang="es-MX"/>
        </a:p>
      </dgm:t>
    </dgm:pt>
    <dgm:pt modelId="{3E9A803A-A347-49C0-BB04-19D01FAAF5FB}">
      <dgm:prSet phldrT="[Text]" custT="1"/>
      <dgm:spPr/>
      <dgm:t>
        <a:bodyPr/>
        <a:lstStyle/>
        <a:p>
          <a:r>
            <a:rPr lang="es-ES_tradnl" sz="1600" dirty="0" smtClean="0">
              <a:latin typeface="Calibri" pitchFamily="34" charset="0"/>
            </a:rPr>
            <a:t>Nivel Nacional (por </a:t>
          </a:r>
          <a:r>
            <a:rPr lang="es-ES_tradnl" sz="1600" dirty="0" err="1" smtClean="0">
              <a:latin typeface="Calibri" pitchFamily="34" charset="0"/>
            </a:rPr>
            <a:t>ej</a:t>
          </a:r>
          <a:r>
            <a:rPr lang="es-ES_tradnl" sz="1600" dirty="0" smtClean="0">
              <a:latin typeface="Calibri" pitchFamily="34" charset="0"/>
            </a:rPr>
            <a:t>, pilotos PNUMA)</a:t>
          </a:r>
          <a:endParaRPr lang="es-MX" sz="1600" dirty="0">
            <a:latin typeface="Calibri" pitchFamily="34" charset="0"/>
          </a:endParaRPr>
        </a:p>
      </dgm:t>
    </dgm:pt>
    <dgm:pt modelId="{2940DFBA-8DDE-4DD0-BB07-909BA9315458}" type="parTrans" cxnId="{C8AE5738-368C-4A36-B4CB-DAEC228A8417}">
      <dgm:prSet/>
      <dgm:spPr/>
      <dgm:t>
        <a:bodyPr/>
        <a:lstStyle/>
        <a:p>
          <a:endParaRPr lang="es-MX" sz="1200">
            <a:latin typeface="Calibri" pitchFamily="34" charset="0"/>
          </a:endParaRPr>
        </a:p>
      </dgm:t>
    </dgm:pt>
    <dgm:pt modelId="{E554C7B3-676B-4123-BAEC-0F4445E89497}" type="sibTrans" cxnId="{C8AE5738-368C-4A36-B4CB-DAEC228A8417}">
      <dgm:prSet/>
      <dgm:spPr/>
      <dgm:t>
        <a:bodyPr/>
        <a:lstStyle/>
        <a:p>
          <a:endParaRPr lang="es-MX" sz="1200">
            <a:latin typeface="Calibri" pitchFamily="34" charset="0"/>
          </a:endParaRPr>
        </a:p>
      </dgm:t>
    </dgm:pt>
    <dgm:pt modelId="{10A1E891-DF98-4948-BD07-A88BED9908B0}">
      <dgm:prSet phldrT="[Text]" custT="1"/>
      <dgm:spPr/>
      <dgm:t>
        <a:bodyPr/>
        <a:lstStyle/>
        <a:p>
          <a:r>
            <a:rPr lang="es-ES_tradnl" sz="1600" dirty="0" smtClean="0">
              <a:latin typeface="Calibri" pitchFamily="34" charset="0"/>
            </a:rPr>
            <a:t>Nivel Institucional</a:t>
          </a:r>
          <a:endParaRPr lang="es-MX" sz="1600" dirty="0">
            <a:latin typeface="Calibri" pitchFamily="34" charset="0"/>
          </a:endParaRPr>
        </a:p>
      </dgm:t>
    </dgm:pt>
    <dgm:pt modelId="{E61B1ABB-FA36-468C-8CF4-B0167C0A459B}" type="parTrans" cxnId="{D8C741EF-E23F-43F7-86D8-11173E21765D}">
      <dgm:prSet/>
      <dgm:spPr/>
      <dgm:t>
        <a:bodyPr/>
        <a:lstStyle/>
        <a:p>
          <a:endParaRPr lang="es-MX" sz="1200">
            <a:latin typeface="Calibri" pitchFamily="34" charset="0"/>
          </a:endParaRPr>
        </a:p>
      </dgm:t>
    </dgm:pt>
    <dgm:pt modelId="{04063D38-9C83-4117-AAA4-B5ECAED07704}" type="sibTrans" cxnId="{D8C741EF-E23F-43F7-86D8-11173E21765D}">
      <dgm:prSet/>
      <dgm:spPr/>
      <dgm:t>
        <a:bodyPr/>
        <a:lstStyle/>
        <a:p>
          <a:endParaRPr lang="es-MX" sz="1200">
            <a:latin typeface="Calibri" pitchFamily="34" charset="0"/>
          </a:endParaRPr>
        </a:p>
      </dgm:t>
    </dgm:pt>
    <dgm:pt modelId="{E1858E41-4E07-412C-8F86-53AD7B2161BF}" type="pres">
      <dgm:prSet presAssocID="{A21E4D4D-E975-4AF8-AD08-6A5A90603711}" presName="compositeShape" presStyleCnt="0">
        <dgm:presLayoutVars>
          <dgm:chMax val="2"/>
          <dgm:dir/>
          <dgm:resizeHandles val="exact"/>
        </dgm:presLayoutVars>
      </dgm:prSet>
      <dgm:spPr/>
      <dgm:t>
        <a:bodyPr/>
        <a:lstStyle/>
        <a:p>
          <a:endParaRPr lang="es-MX"/>
        </a:p>
      </dgm:t>
    </dgm:pt>
    <dgm:pt modelId="{4B960D2B-48CC-4614-A356-0B1016615559}" type="pres">
      <dgm:prSet presAssocID="{A21E4D4D-E975-4AF8-AD08-6A5A90603711}" presName="divider" presStyleLbl="fgShp" presStyleIdx="0" presStyleCnt="1"/>
      <dgm:spPr/>
    </dgm:pt>
    <dgm:pt modelId="{A4522524-E65A-4737-BDEE-6E0190009596}" type="pres">
      <dgm:prSet presAssocID="{3E9A803A-A347-49C0-BB04-19D01FAAF5FB}" presName="downArrow" presStyleLbl="node1" presStyleIdx="0" presStyleCnt="2"/>
      <dgm:spPr/>
    </dgm:pt>
    <dgm:pt modelId="{BF528004-9CFE-4E02-BE93-A9D0EF928FA8}" type="pres">
      <dgm:prSet presAssocID="{3E9A803A-A347-49C0-BB04-19D01FAAF5FB}" presName="downArrowText" presStyleLbl="revTx" presStyleIdx="0" presStyleCnt="2" custScaleX="145915">
        <dgm:presLayoutVars>
          <dgm:bulletEnabled val="1"/>
        </dgm:presLayoutVars>
      </dgm:prSet>
      <dgm:spPr/>
      <dgm:t>
        <a:bodyPr/>
        <a:lstStyle/>
        <a:p>
          <a:endParaRPr lang="es-MX"/>
        </a:p>
      </dgm:t>
    </dgm:pt>
    <dgm:pt modelId="{24463AA2-C318-48C3-AF34-1ACCCE3B24FC}" type="pres">
      <dgm:prSet presAssocID="{10A1E891-DF98-4948-BD07-A88BED9908B0}" presName="upArrow" presStyleLbl="node1" presStyleIdx="1" presStyleCnt="2"/>
      <dgm:spPr/>
    </dgm:pt>
    <dgm:pt modelId="{D1664F37-72EB-47F2-B60E-4E17CB9BED12}" type="pres">
      <dgm:prSet presAssocID="{10A1E891-DF98-4948-BD07-A88BED9908B0}" presName="upArrowText" presStyleLbl="revTx" presStyleIdx="1" presStyleCnt="2" custScaleX="123637">
        <dgm:presLayoutVars>
          <dgm:bulletEnabled val="1"/>
        </dgm:presLayoutVars>
      </dgm:prSet>
      <dgm:spPr/>
      <dgm:t>
        <a:bodyPr/>
        <a:lstStyle/>
        <a:p>
          <a:endParaRPr lang="es-MX"/>
        </a:p>
      </dgm:t>
    </dgm:pt>
  </dgm:ptLst>
  <dgm:cxnLst>
    <dgm:cxn modelId="{A56531DA-4FEC-4025-9CF5-F13AF68C31CF}" type="presOf" srcId="{A21E4D4D-E975-4AF8-AD08-6A5A90603711}" destId="{E1858E41-4E07-412C-8F86-53AD7B2161BF}" srcOrd="0" destOrd="0" presId="urn:microsoft.com/office/officeart/2005/8/layout/arrow3"/>
    <dgm:cxn modelId="{E8502ABA-C9F8-4F2B-8DDA-2FBC9EA63805}" type="presOf" srcId="{10A1E891-DF98-4948-BD07-A88BED9908B0}" destId="{D1664F37-72EB-47F2-B60E-4E17CB9BED12}" srcOrd="0" destOrd="0" presId="urn:microsoft.com/office/officeart/2005/8/layout/arrow3"/>
    <dgm:cxn modelId="{D8C741EF-E23F-43F7-86D8-11173E21765D}" srcId="{A21E4D4D-E975-4AF8-AD08-6A5A90603711}" destId="{10A1E891-DF98-4948-BD07-A88BED9908B0}" srcOrd="1" destOrd="0" parTransId="{E61B1ABB-FA36-468C-8CF4-B0167C0A459B}" sibTransId="{04063D38-9C83-4117-AAA4-B5ECAED07704}"/>
    <dgm:cxn modelId="{8C9B7B36-E97C-4A90-9340-E02FBEEF4070}" type="presOf" srcId="{3E9A803A-A347-49C0-BB04-19D01FAAF5FB}" destId="{BF528004-9CFE-4E02-BE93-A9D0EF928FA8}" srcOrd="0" destOrd="0" presId="urn:microsoft.com/office/officeart/2005/8/layout/arrow3"/>
    <dgm:cxn modelId="{C8AE5738-368C-4A36-B4CB-DAEC228A8417}" srcId="{A21E4D4D-E975-4AF8-AD08-6A5A90603711}" destId="{3E9A803A-A347-49C0-BB04-19D01FAAF5FB}" srcOrd="0" destOrd="0" parTransId="{2940DFBA-8DDE-4DD0-BB07-909BA9315458}" sibTransId="{E554C7B3-676B-4123-BAEC-0F4445E89497}"/>
    <dgm:cxn modelId="{7AD1290D-65DD-4FA4-9987-7608104F20DD}" type="presParOf" srcId="{E1858E41-4E07-412C-8F86-53AD7B2161BF}" destId="{4B960D2B-48CC-4614-A356-0B1016615559}" srcOrd="0" destOrd="0" presId="urn:microsoft.com/office/officeart/2005/8/layout/arrow3"/>
    <dgm:cxn modelId="{87766231-BE59-469C-95BE-67AE843DEBE0}" type="presParOf" srcId="{E1858E41-4E07-412C-8F86-53AD7B2161BF}" destId="{A4522524-E65A-4737-BDEE-6E0190009596}" srcOrd="1" destOrd="0" presId="urn:microsoft.com/office/officeart/2005/8/layout/arrow3"/>
    <dgm:cxn modelId="{77C37AA0-4279-42E8-8BCA-D8F794D2DCC2}" type="presParOf" srcId="{E1858E41-4E07-412C-8F86-53AD7B2161BF}" destId="{BF528004-9CFE-4E02-BE93-A9D0EF928FA8}" srcOrd="2" destOrd="0" presId="urn:microsoft.com/office/officeart/2005/8/layout/arrow3"/>
    <dgm:cxn modelId="{5A5C9E67-C053-4B7A-B5D0-0B2B31999FD2}" type="presParOf" srcId="{E1858E41-4E07-412C-8F86-53AD7B2161BF}" destId="{24463AA2-C318-48C3-AF34-1ACCCE3B24FC}" srcOrd="3" destOrd="0" presId="urn:microsoft.com/office/officeart/2005/8/layout/arrow3"/>
    <dgm:cxn modelId="{4E5C5ABB-0E2D-4262-AEDB-0C52A45354E5}" type="presParOf" srcId="{E1858E41-4E07-412C-8F86-53AD7B2161BF}" destId="{D1664F37-72EB-47F2-B60E-4E17CB9BED12}" srcOrd="4" destOrd="0" presId="urn:microsoft.com/office/officeart/2005/8/layout/arrow3"/>
  </dgm:cxnLst>
  <dgm:bg/>
  <dgm:whole>
    <a:ln>
      <a:solidFill>
        <a:schemeClr val="tx1"/>
      </a:solidFill>
      <a:prstDash val="sysDot"/>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999C13-B7C9-49C1-9E91-E9DC79B179E9}" type="doc">
      <dgm:prSet loTypeId="urn:microsoft.com/office/officeart/2005/8/layout/hProcess10" loCatId="process" qsTypeId="urn:microsoft.com/office/officeart/2005/8/quickstyle/simple1" qsCatId="simple" csTypeId="urn:microsoft.com/office/officeart/2005/8/colors/accent0_2" csCatId="mainScheme" phldr="1"/>
      <dgm:spPr/>
    </dgm:pt>
    <dgm:pt modelId="{5815CB3E-381E-48B6-80E8-D439F7827FD3}">
      <dgm:prSet phldrT="[Text]" custT="1"/>
      <dgm:spPr/>
      <dgm:t>
        <a:bodyPr/>
        <a:lstStyle/>
        <a:p>
          <a:r>
            <a:rPr lang="es-MX" sz="1200" b="1" u="sng" dirty="0">
              <a:latin typeface="Arial Narrow" pitchFamily="34" charset="0"/>
              <a:cs typeface="Times New Roman" pitchFamily="18" charset="0"/>
            </a:rPr>
            <a:t>Materiales</a:t>
          </a:r>
        </a:p>
        <a:p>
          <a:r>
            <a:rPr lang="es-MX" sz="1200" u="none" dirty="0">
              <a:latin typeface="Arial Narrow" pitchFamily="34" charset="0"/>
              <a:cs typeface="Times New Roman" pitchFamily="18" charset="0"/>
            </a:rPr>
            <a:t>Reciclable</a:t>
          </a:r>
        </a:p>
        <a:p>
          <a:r>
            <a:rPr lang="es-MX" sz="1200" u="none" dirty="0">
              <a:latin typeface="Arial Narrow" pitchFamily="34" charset="0"/>
              <a:cs typeface="Times New Roman" pitchFamily="18" charset="0"/>
            </a:rPr>
            <a:t>Reciclado</a:t>
          </a:r>
        </a:p>
        <a:p>
          <a:r>
            <a:rPr lang="es-MX" sz="1200" u="none" dirty="0">
              <a:latin typeface="Arial Narrow" pitchFamily="34" charset="0"/>
              <a:cs typeface="Times New Roman" pitchFamily="18" charset="0"/>
            </a:rPr>
            <a:t>Biodegradable</a:t>
          </a:r>
        </a:p>
        <a:p>
          <a:r>
            <a:rPr lang="es-MX" sz="1200" u="none" dirty="0" smtClean="0">
              <a:latin typeface="Arial Narrow" pitchFamily="34" charset="0"/>
              <a:cs typeface="Times New Roman" pitchFamily="18" charset="0"/>
            </a:rPr>
            <a:t>Sin sustancias </a:t>
          </a:r>
          <a:r>
            <a:rPr lang="es-MX" sz="1200" u="none" dirty="0">
              <a:latin typeface="Arial Narrow" pitchFamily="34" charset="0"/>
              <a:cs typeface="Times New Roman" pitchFamily="18" charset="0"/>
            </a:rPr>
            <a:t>tóxicas</a:t>
          </a:r>
        </a:p>
        <a:p>
          <a:r>
            <a:rPr lang="es-MX" sz="1200" u="none" dirty="0">
              <a:latin typeface="Arial Narrow" pitchFamily="34" charset="0"/>
              <a:cs typeface="Times New Roman" pitchFamily="18" charset="0"/>
            </a:rPr>
            <a:t>Menos empaque</a:t>
          </a:r>
        </a:p>
        <a:p>
          <a:r>
            <a:rPr lang="es-MX" sz="1200" u="none" dirty="0">
              <a:latin typeface="Arial Narrow" pitchFamily="34" charset="0"/>
              <a:cs typeface="Times New Roman" pitchFamily="18" charset="0"/>
            </a:rPr>
            <a:t>Origen sostenible </a:t>
          </a:r>
        </a:p>
        <a:p>
          <a:r>
            <a:rPr lang="es-MX" sz="1200" u="none" dirty="0">
              <a:latin typeface="Arial Narrow" pitchFamily="34" charset="0"/>
              <a:cs typeface="Times New Roman" pitchFamily="18" charset="0"/>
            </a:rPr>
            <a:t>Entre otros</a:t>
          </a:r>
        </a:p>
      </dgm:t>
    </dgm:pt>
    <dgm:pt modelId="{D5A63E24-4CB8-415E-91CE-53D996178D83}" type="parTrans" cxnId="{BB53B6AD-61A9-467F-AB49-49ABB85C4ABD}">
      <dgm:prSet/>
      <dgm:spPr/>
      <dgm:t>
        <a:bodyPr/>
        <a:lstStyle/>
        <a:p>
          <a:endParaRPr lang="es-MX" sz="2400">
            <a:latin typeface="Arial Narrow" pitchFamily="34" charset="0"/>
          </a:endParaRPr>
        </a:p>
      </dgm:t>
    </dgm:pt>
    <dgm:pt modelId="{078C0C97-AE1B-407F-BF0B-1CBD1E8A4929}" type="sibTrans" cxnId="{BB53B6AD-61A9-467F-AB49-49ABB85C4ABD}">
      <dgm:prSet custT="1"/>
      <dgm:spPr/>
      <dgm:t>
        <a:bodyPr/>
        <a:lstStyle/>
        <a:p>
          <a:endParaRPr lang="es-MX" sz="1100">
            <a:latin typeface="Arial Narrow" pitchFamily="34" charset="0"/>
          </a:endParaRPr>
        </a:p>
      </dgm:t>
    </dgm:pt>
    <dgm:pt modelId="{22AEABE5-A0A4-48F9-A0CA-BE73A6C6F053}">
      <dgm:prSet phldrT="[Text]" custT="1"/>
      <dgm:spPr/>
      <dgm:t>
        <a:bodyPr/>
        <a:lstStyle/>
        <a:p>
          <a:r>
            <a:rPr lang="es-MX" sz="1400" b="1" u="sng" dirty="0">
              <a:latin typeface="Arial Narrow" pitchFamily="34" charset="0"/>
              <a:cs typeface="Times New Roman" pitchFamily="18" charset="0"/>
            </a:rPr>
            <a:t>Uso</a:t>
          </a:r>
        </a:p>
        <a:p>
          <a:r>
            <a:rPr lang="es-MX" sz="1400" u="none" dirty="0">
              <a:latin typeface="Arial Narrow" pitchFamily="34" charset="0"/>
              <a:cs typeface="Times New Roman" pitchFamily="18" charset="0"/>
            </a:rPr>
            <a:t>Eficiencia energética</a:t>
          </a:r>
        </a:p>
        <a:p>
          <a:r>
            <a:rPr lang="es-MX" sz="1400" u="none" dirty="0">
              <a:latin typeface="Arial Narrow" pitchFamily="34" charset="0"/>
              <a:cs typeface="Times New Roman" pitchFamily="18" charset="0"/>
            </a:rPr>
            <a:t>Menos consumibles</a:t>
          </a:r>
        </a:p>
        <a:p>
          <a:r>
            <a:rPr lang="es-MX" sz="1400" u="none" dirty="0">
              <a:latin typeface="Arial Narrow" pitchFamily="34" charset="0"/>
              <a:cs typeface="Times New Roman" pitchFamily="18" charset="0"/>
            </a:rPr>
            <a:t>Más vida útil</a:t>
          </a:r>
        </a:p>
        <a:p>
          <a:r>
            <a:rPr lang="es-MX" sz="1400" u="none" dirty="0">
              <a:latin typeface="Arial Narrow" pitchFamily="34" charset="0"/>
              <a:cs typeface="Times New Roman" pitchFamily="18" charset="0"/>
            </a:rPr>
            <a:t>Facilidad de reparación</a:t>
          </a:r>
        </a:p>
        <a:p>
          <a:r>
            <a:rPr lang="es-MX" sz="1400" u="none" dirty="0">
              <a:latin typeface="Arial Narrow" pitchFamily="34" charset="0"/>
              <a:cs typeface="Times New Roman" pitchFamily="18" charset="0"/>
            </a:rPr>
            <a:t>Entre otros</a:t>
          </a:r>
        </a:p>
      </dgm:t>
    </dgm:pt>
    <dgm:pt modelId="{28C66158-9565-44A1-AE88-EFDEB913C2EA}" type="parTrans" cxnId="{3C8A65BD-5B15-4571-935A-3AD2EC617527}">
      <dgm:prSet/>
      <dgm:spPr/>
      <dgm:t>
        <a:bodyPr/>
        <a:lstStyle/>
        <a:p>
          <a:endParaRPr lang="es-MX" sz="2400">
            <a:latin typeface="Arial Narrow" pitchFamily="34" charset="0"/>
          </a:endParaRPr>
        </a:p>
      </dgm:t>
    </dgm:pt>
    <dgm:pt modelId="{C447E992-0757-4CC8-B158-8034C89B0F2F}" type="sibTrans" cxnId="{3C8A65BD-5B15-4571-935A-3AD2EC617527}">
      <dgm:prSet custT="1"/>
      <dgm:spPr/>
      <dgm:t>
        <a:bodyPr/>
        <a:lstStyle/>
        <a:p>
          <a:endParaRPr lang="es-MX" sz="1100">
            <a:latin typeface="Arial Narrow" pitchFamily="34" charset="0"/>
          </a:endParaRPr>
        </a:p>
      </dgm:t>
    </dgm:pt>
    <dgm:pt modelId="{31906E87-0B67-4315-8831-14FECB83B703}">
      <dgm:prSet phldrT="[Text]" custT="1"/>
      <dgm:spPr/>
      <dgm:t>
        <a:bodyPr/>
        <a:lstStyle/>
        <a:p>
          <a:r>
            <a:rPr lang="es-MX" sz="1600" b="1" u="sng" dirty="0">
              <a:latin typeface="Arial Narrow" pitchFamily="34" charset="0"/>
              <a:cs typeface="Times New Roman" pitchFamily="18" charset="0"/>
            </a:rPr>
            <a:t>Residuos</a:t>
          </a:r>
        </a:p>
        <a:p>
          <a:r>
            <a:rPr lang="es-MX" sz="1600" u="none" dirty="0">
              <a:latin typeface="Arial Narrow" pitchFamily="34" charset="0"/>
              <a:cs typeface="Times New Roman" pitchFamily="18" charset="0"/>
            </a:rPr>
            <a:t>Menor generación de residuos</a:t>
          </a:r>
        </a:p>
        <a:p>
          <a:r>
            <a:rPr lang="es-MX" sz="1600" u="none" dirty="0">
              <a:latin typeface="Arial Narrow" pitchFamily="34" charset="0"/>
              <a:cs typeface="Times New Roman" pitchFamily="18" charset="0"/>
            </a:rPr>
            <a:t>Responsabilidad extendida del productor</a:t>
          </a:r>
        </a:p>
        <a:p>
          <a:r>
            <a:rPr lang="es-MX" sz="1600" u="none" dirty="0">
              <a:latin typeface="Arial Narrow" pitchFamily="34" charset="0"/>
              <a:cs typeface="Times New Roman" pitchFamily="18" charset="0"/>
            </a:rPr>
            <a:t>Entre otros</a:t>
          </a:r>
        </a:p>
      </dgm:t>
    </dgm:pt>
    <dgm:pt modelId="{690A9DC7-A43E-41A6-8368-06EBC4D9C0FB}" type="parTrans" cxnId="{F69E40DE-05B7-4C49-AA21-25246BECCB8B}">
      <dgm:prSet/>
      <dgm:spPr/>
      <dgm:t>
        <a:bodyPr/>
        <a:lstStyle/>
        <a:p>
          <a:endParaRPr lang="es-MX" sz="2400">
            <a:latin typeface="Arial Narrow" pitchFamily="34" charset="0"/>
          </a:endParaRPr>
        </a:p>
      </dgm:t>
    </dgm:pt>
    <dgm:pt modelId="{0F5B3C4D-C74E-463D-8F95-DEE4CD9EEF35}" type="sibTrans" cxnId="{F69E40DE-05B7-4C49-AA21-25246BECCB8B}">
      <dgm:prSet/>
      <dgm:spPr/>
      <dgm:t>
        <a:bodyPr/>
        <a:lstStyle/>
        <a:p>
          <a:endParaRPr lang="es-MX" sz="2400">
            <a:latin typeface="Arial Narrow" pitchFamily="34" charset="0"/>
          </a:endParaRPr>
        </a:p>
      </dgm:t>
    </dgm:pt>
    <dgm:pt modelId="{9DE24E9F-E6CF-4E97-B928-4F8C0509C6E7}" type="pres">
      <dgm:prSet presAssocID="{82999C13-B7C9-49C1-9E91-E9DC79B179E9}" presName="Name0" presStyleCnt="0">
        <dgm:presLayoutVars>
          <dgm:dir/>
          <dgm:resizeHandles val="exact"/>
        </dgm:presLayoutVars>
      </dgm:prSet>
      <dgm:spPr/>
    </dgm:pt>
    <dgm:pt modelId="{D66A6D64-7233-4ABA-80C7-78FF1D3EFCDB}" type="pres">
      <dgm:prSet presAssocID="{5815CB3E-381E-48B6-80E8-D439F7827FD3}" presName="composite" presStyleCnt="0"/>
      <dgm:spPr/>
    </dgm:pt>
    <dgm:pt modelId="{03315CF8-EAB0-4C3E-9658-5299540A6FD5}" type="pres">
      <dgm:prSet presAssocID="{5815CB3E-381E-48B6-80E8-D439F7827FD3}" presName="imagSh" presStyleLbl="bgImgPlace1" presStyleIdx="0" presStyleCnt="3"/>
      <dgm:spPr>
        <a:blipFill rotWithShape="0">
          <a:blip xmlns:r="http://schemas.openxmlformats.org/officeDocument/2006/relationships" r:embed="rId1"/>
          <a:stretch>
            <a:fillRect/>
          </a:stretch>
        </a:blipFill>
      </dgm:spPr>
    </dgm:pt>
    <dgm:pt modelId="{ED561FD7-E84A-479E-B5DC-69C0A4CC6E98}" type="pres">
      <dgm:prSet presAssocID="{5815CB3E-381E-48B6-80E8-D439F7827FD3}" presName="txNode" presStyleLbl="node1" presStyleIdx="0" presStyleCnt="3" custScaleY="118904">
        <dgm:presLayoutVars>
          <dgm:bulletEnabled val="1"/>
        </dgm:presLayoutVars>
      </dgm:prSet>
      <dgm:spPr/>
      <dgm:t>
        <a:bodyPr/>
        <a:lstStyle/>
        <a:p>
          <a:endParaRPr lang="es-MX"/>
        </a:p>
      </dgm:t>
    </dgm:pt>
    <dgm:pt modelId="{DE880750-8718-4DDD-A5C0-1647B45E4DF0}" type="pres">
      <dgm:prSet presAssocID="{078C0C97-AE1B-407F-BF0B-1CBD1E8A4929}" presName="sibTrans" presStyleLbl="sibTrans2D1" presStyleIdx="0" presStyleCnt="2"/>
      <dgm:spPr/>
      <dgm:t>
        <a:bodyPr/>
        <a:lstStyle/>
        <a:p>
          <a:endParaRPr lang="es-MX"/>
        </a:p>
      </dgm:t>
    </dgm:pt>
    <dgm:pt modelId="{06271612-81B9-42FB-ABC1-E9E6536F7836}" type="pres">
      <dgm:prSet presAssocID="{078C0C97-AE1B-407F-BF0B-1CBD1E8A4929}" presName="connTx" presStyleLbl="sibTrans2D1" presStyleIdx="0" presStyleCnt="2"/>
      <dgm:spPr/>
      <dgm:t>
        <a:bodyPr/>
        <a:lstStyle/>
        <a:p>
          <a:endParaRPr lang="es-MX"/>
        </a:p>
      </dgm:t>
    </dgm:pt>
    <dgm:pt modelId="{CBFBE2B8-C931-4DDE-9D6B-21651E7B375A}" type="pres">
      <dgm:prSet presAssocID="{22AEABE5-A0A4-48F9-A0CA-BE73A6C6F053}" presName="composite" presStyleCnt="0"/>
      <dgm:spPr/>
    </dgm:pt>
    <dgm:pt modelId="{0E72BAE3-FF89-4359-BACB-242963198128}" type="pres">
      <dgm:prSet presAssocID="{22AEABE5-A0A4-48F9-A0CA-BE73A6C6F053}" presName="imagSh" presStyleLbl="bgImgPlace1" presStyleIdx="1" presStyleCnt="3"/>
      <dgm:spPr>
        <a:blipFill rotWithShape="0">
          <a:blip xmlns:r="http://schemas.openxmlformats.org/officeDocument/2006/relationships" r:embed="rId2"/>
          <a:stretch>
            <a:fillRect/>
          </a:stretch>
        </a:blipFill>
      </dgm:spPr>
    </dgm:pt>
    <dgm:pt modelId="{D06AB482-A4B3-45D1-8A32-90C353D3091C}" type="pres">
      <dgm:prSet presAssocID="{22AEABE5-A0A4-48F9-A0CA-BE73A6C6F053}" presName="txNode" presStyleLbl="node1" presStyleIdx="1" presStyleCnt="3" custScaleY="118904">
        <dgm:presLayoutVars>
          <dgm:bulletEnabled val="1"/>
        </dgm:presLayoutVars>
      </dgm:prSet>
      <dgm:spPr/>
      <dgm:t>
        <a:bodyPr/>
        <a:lstStyle/>
        <a:p>
          <a:endParaRPr lang="es-MX"/>
        </a:p>
      </dgm:t>
    </dgm:pt>
    <dgm:pt modelId="{CEE3FD40-E6A3-4F43-916D-2968BFB4A6E0}" type="pres">
      <dgm:prSet presAssocID="{C447E992-0757-4CC8-B158-8034C89B0F2F}" presName="sibTrans" presStyleLbl="sibTrans2D1" presStyleIdx="1" presStyleCnt="2"/>
      <dgm:spPr/>
      <dgm:t>
        <a:bodyPr/>
        <a:lstStyle/>
        <a:p>
          <a:endParaRPr lang="es-MX"/>
        </a:p>
      </dgm:t>
    </dgm:pt>
    <dgm:pt modelId="{C9A13E9C-4708-4C3B-AC6F-6EE530E4F269}" type="pres">
      <dgm:prSet presAssocID="{C447E992-0757-4CC8-B158-8034C89B0F2F}" presName="connTx" presStyleLbl="sibTrans2D1" presStyleIdx="1" presStyleCnt="2"/>
      <dgm:spPr/>
      <dgm:t>
        <a:bodyPr/>
        <a:lstStyle/>
        <a:p>
          <a:endParaRPr lang="es-MX"/>
        </a:p>
      </dgm:t>
    </dgm:pt>
    <dgm:pt modelId="{85A927D2-53DA-45F0-8300-B697C4DE14C0}" type="pres">
      <dgm:prSet presAssocID="{31906E87-0B67-4315-8831-14FECB83B703}" presName="composite" presStyleCnt="0"/>
      <dgm:spPr/>
    </dgm:pt>
    <dgm:pt modelId="{216ECAC0-ED5B-47D5-A1FF-52032F53E908}" type="pres">
      <dgm:prSet presAssocID="{31906E87-0B67-4315-8831-14FECB83B703}" presName="imagSh" presStyleLbl="bgImgPlace1" presStyleIdx="2" presStyleCnt="3"/>
      <dgm:spPr>
        <a:blipFill rotWithShape="0">
          <a:blip xmlns:r="http://schemas.openxmlformats.org/officeDocument/2006/relationships" r:embed="rId3"/>
          <a:stretch>
            <a:fillRect/>
          </a:stretch>
        </a:blipFill>
      </dgm:spPr>
    </dgm:pt>
    <dgm:pt modelId="{DB722BD6-785D-425D-A609-111148522907}" type="pres">
      <dgm:prSet presAssocID="{31906E87-0B67-4315-8831-14FECB83B703}" presName="txNode" presStyleLbl="node1" presStyleIdx="2" presStyleCnt="3" custScaleY="118904">
        <dgm:presLayoutVars>
          <dgm:bulletEnabled val="1"/>
        </dgm:presLayoutVars>
      </dgm:prSet>
      <dgm:spPr/>
      <dgm:t>
        <a:bodyPr/>
        <a:lstStyle/>
        <a:p>
          <a:endParaRPr lang="es-MX"/>
        </a:p>
      </dgm:t>
    </dgm:pt>
  </dgm:ptLst>
  <dgm:cxnLst>
    <dgm:cxn modelId="{23F24C4D-6E77-4026-905E-14351831CF11}" type="presOf" srcId="{22AEABE5-A0A4-48F9-A0CA-BE73A6C6F053}" destId="{D06AB482-A4B3-45D1-8A32-90C353D3091C}" srcOrd="0" destOrd="0" presId="urn:microsoft.com/office/officeart/2005/8/layout/hProcess10"/>
    <dgm:cxn modelId="{2D96E87B-EB14-4B49-9A2B-A3790FD7CD59}" type="presOf" srcId="{078C0C97-AE1B-407F-BF0B-1CBD1E8A4929}" destId="{DE880750-8718-4DDD-A5C0-1647B45E4DF0}" srcOrd="0" destOrd="0" presId="urn:microsoft.com/office/officeart/2005/8/layout/hProcess10"/>
    <dgm:cxn modelId="{BB53B6AD-61A9-467F-AB49-49ABB85C4ABD}" srcId="{82999C13-B7C9-49C1-9E91-E9DC79B179E9}" destId="{5815CB3E-381E-48B6-80E8-D439F7827FD3}" srcOrd="0" destOrd="0" parTransId="{D5A63E24-4CB8-415E-91CE-53D996178D83}" sibTransId="{078C0C97-AE1B-407F-BF0B-1CBD1E8A4929}"/>
    <dgm:cxn modelId="{916C1DE7-51A1-4C90-B609-2784A774DA5B}" type="presOf" srcId="{C447E992-0757-4CC8-B158-8034C89B0F2F}" destId="{C9A13E9C-4708-4C3B-AC6F-6EE530E4F269}" srcOrd="1" destOrd="0" presId="urn:microsoft.com/office/officeart/2005/8/layout/hProcess10"/>
    <dgm:cxn modelId="{29E1DE92-B42F-4240-8574-3F6669163449}" type="presOf" srcId="{31906E87-0B67-4315-8831-14FECB83B703}" destId="{DB722BD6-785D-425D-A609-111148522907}" srcOrd="0" destOrd="0" presId="urn:microsoft.com/office/officeart/2005/8/layout/hProcess10"/>
    <dgm:cxn modelId="{0D18FB48-4711-461D-965E-F968BAF75DD7}" type="presOf" srcId="{5815CB3E-381E-48B6-80E8-D439F7827FD3}" destId="{ED561FD7-E84A-479E-B5DC-69C0A4CC6E98}" srcOrd="0" destOrd="0" presId="urn:microsoft.com/office/officeart/2005/8/layout/hProcess10"/>
    <dgm:cxn modelId="{F69E40DE-05B7-4C49-AA21-25246BECCB8B}" srcId="{82999C13-B7C9-49C1-9E91-E9DC79B179E9}" destId="{31906E87-0B67-4315-8831-14FECB83B703}" srcOrd="2" destOrd="0" parTransId="{690A9DC7-A43E-41A6-8368-06EBC4D9C0FB}" sibTransId="{0F5B3C4D-C74E-463D-8F95-DEE4CD9EEF35}"/>
    <dgm:cxn modelId="{3E60056C-4382-43E6-800F-2062995D6B83}" type="presOf" srcId="{82999C13-B7C9-49C1-9E91-E9DC79B179E9}" destId="{9DE24E9F-E6CF-4E97-B928-4F8C0509C6E7}" srcOrd="0" destOrd="0" presId="urn:microsoft.com/office/officeart/2005/8/layout/hProcess10"/>
    <dgm:cxn modelId="{7B9E5BE0-17FC-4F46-B8A0-C91FA0B96F4F}" type="presOf" srcId="{078C0C97-AE1B-407F-BF0B-1CBD1E8A4929}" destId="{06271612-81B9-42FB-ABC1-E9E6536F7836}" srcOrd="1" destOrd="0" presId="urn:microsoft.com/office/officeart/2005/8/layout/hProcess10"/>
    <dgm:cxn modelId="{3C8A65BD-5B15-4571-935A-3AD2EC617527}" srcId="{82999C13-B7C9-49C1-9E91-E9DC79B179E9}" destId="{22AEABE5-A0A4-48F9-A0CA-BE73A6C6F053}" srcOrd="1" destOrd="0" parTransId="{28C66158-9565-44A1-AE88-EFDEB913C2EA}" sibTransId="{C447E992-0757-4CC8-B158-8034C89B0F2F}"/>
    <dgm:cxn modelId="{CA74C7C1-92E0-49A0-9362-4F4FBDEDFFB0}" type="presOf" srcId="{C447E992-0757-4CC8-B158-8034C89B0F2F}" destId="{CEE3FD40-E6A3-4F43-916D-2968BFB4A6E0}" srcOrd="0" destOrd="0" presId="urn:microsoft.com/office/officeart/2005/8/layout/hProcess10"/>
    <dgm:cxn modelId="{7DFE0CA3-4CA2-4CB7-91DF-3BAA05617D8B}" type="presParOf" srcId="{9DE24E9F-E6CF-4E97-B928-4F8C0509C6E7}" destId="{D66A6D64-7233-4ABA-80C7-78FF1D3EFCDB}" srcOrd="0" destOrd="0" presId="urn:microsoft.com/office/officeart/2005/8/layout/hProcess10"/>
    <dgm:cxn modelId="{5E246C1D-4661-4593-89B8-745E4BD435C4}" type="presParOf" srcId="{D66A6D64-7233-4ABA-80C7-78FF1D3EFCDB}" destId="{03315CF8-EAB0-4C3E-9658-5299540A6FD5}" srcOrd="0" destOrd="0" presId="urn:microsoft.com/office/officeart/2005/8/layout/hProcess10"/>
    <dgm:cxn modelId="{0A3DE353-1A21-4279-9D95-B20A09048795}" type="presParOf" srcId="{D66A6D64-7233-4ABA-80C7-78FF1D3EFCDB}" destId="{ED561FD7-E84A-479E-B5DC-69C0A4CC6E98}" srcOrd="1" destOrd="0" presId="urn:microsoft.com/office/officeart/2005/8/layout/hProcess10"/>
    <dgm:cxn modelId="{B3E65B2D-58C4-473B-9A33-3D436D9A4F63}" type="presParOf" srcId="{9DE24E9F-E6CF-4E97-B928-4F8C0509C6E7}" destId="{DE880750-8718-4DDD-A5C0-1647B45E4DF0}" srcOrd="1" destOrd="0" presId="urn:microsoft.com/office/officeart/2005/8/layout/hProcess10"/>
    <dgm:cxn modelId="{2AF835D8-4681-4B88-BA43-AB8D2726EF56}" type="presParOf" srcId="{DE880750-8718-4DDD-A5C0-1647B45E4DF0}" destId="{06271612-81B9-42FB-ABC1-E9E6536F7836}" srcOrd="0" destOrd="0" presId="urn:microsoft.com/office/officeart/2005/8/layout/hProcess10"/>
    <dgm:cxn modelId="{A277CD42-10F0-4A0C-B4C8-4BF14BBB7282}" type="presParOf" srcId="{9DE24E9F-E6CF-4E97-B928-4F8C0509C6E7}" destId="{CBFBE2B8-C931-4DDE-9D6B-21651E7B375A}" srcOrd="2" destOrd="0" presId="urn:microsoft.com/office/officeart/2005/8/layout/hProcess10"/>
    <dgm:cxn modelId="{EACC9982-4D46-436B-9EE7-70E6EDF23246}" type="presParOf" srcId="{CBFBE2B8-C931-4DDE-9D6B-21651E7B375A}" destId="{0E72BAE3-FF89-4359-BACB-242963198128}" srcOrd="0" destOrd="0" presId="urn:microsoft.com/office/officeart/2005/8/layout/hProcess10"/>
    <dgm:cxn modelId="{8E93B726-2930-41E0-96DA-C1BB008D0A33}" type="presParOf" srcId="{CBFBE2B8-C931-4DDE-9D6B-21651E7B375A}" destId="{D06AB482-A4B3-45D1-8A32-90C353D3091C}" srcOrd="1" destOrd="0" presId="urn:microsoft.com/office/officeart/2005/8/layout/hProcess10"/>
    <dgm:cxn modelId="{61D94A0A-22E9-48C3-8611-A1955566055E}" type="presParOf" srcId="{9DE24E9F-E6CF-4E97-B928-4F8C0509C6E7}" destId="{CEE3FD40-E6A3-4F43-916D-2968BFB4A6E0}" srcOrd="3" destOrd="0" presId="urn:microsoft.com/office/officeart/2005/8/layout/hProcess10"/>
    <dgm:cxn modelId="{C915CB7C-A7B6-44A9-B9DF-114BD737A3B6}" type="presParOf" srcId="{CEE3FD40-E6A3-4F43-916D-2968BFB4A6E0}" destId="{C9A13E9C-4708-4C3B-AC6F-6EE530E4F269}" srcOrd="0" destOrd="0" presId="urn:microsoft.com/office/officeart/2005/8/layout/hProcess10"/>
    <dgm:cxn modelId="{81B42FAA-46EA-447C-84A0-949B42930F10}" type="presParOf" srcId="{9DE24E9F-E6CF-4E97-B928-4F8C0509C6E7}" destId="{85A927D2-53DA-45F0-8300-B697C4DE14C0}" srcOrd="4" destOrd="0" presId="urn:microsoft.com/office/officeart/2005/8/layout/hProcess10"/>
    <dgm:cxn modelId="{7E4414C0-2DF8-4F45-BF52-8A208E778CBF}" type="presParOf" srcId="{85A927D2-53DA-45F0-8300-B697C4DE14C0}" destId="{216ECAC0-ED5B-47D5-A1FF-52032F53E908}" srcOrd="0" destOrd="0" presId="urn:microsoft.com/office/officeart/2005/8/layout/hProcess10"/>
    <dgm:cxn modelId="{45B405CB-D950-4FD9-B604-F0412B094E17}" type="presParOf" srcId="{85A927D2-53DA-45F0-8300-B697C4DE14C0}" destId="{DB722BD6-785D-425D-A609-111148522907}" srcOrd="1" destOrd="0" presId="urn:microsoft.com/office/officeart/2005/8/layout/hProcess10"/>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47494E-464C-4F5B-8CCE-C2F8DB198B74}" type="doc">
      <dgm:prSet loTypeId="urn:microsoft.com/office/officeart/2005/8/layout/venn1" loCatId="relationship" qsTypeId="urn:microsoft.com/office/officeart/2005/8/quickstyle/simple1" qsCatId="simple" csTypeId="urn:microsoft.com/office/officeart/2005/8/colors/colorful1" csCatId="colorful" phldr="1"/>
      <dgm:spPr/>
    </dgm:pt>
    <dgm:pt modelId="{2178E29E-3490-4A8E-B6EA-2F9AF97E1FC2}">
      <dgm:prSet phldrT="[Text]" custT="1"/>
      <dgm:spPr/>
      <dgm:t>
        <a:bodyPr/>
        <a:lstStyle/>
        <a:p>
          <a:r>
            <a:rPr lang="es-CR" sz="1600" noProof="0" dirty="0" smtClean="0"/>
            <a:t>- Mejor valor para el dinero</a:t>
          </a:r>
        </a:p>
        <a:p>
          <a:r>
            <a:rPr lang="es-CR" sz="1600" noProof="0" dirty="0" smtClean="0"/>
            <a:t>- Transparencia y anticorrupción</a:t>
          </a:r>
          <a:endParaRPr lang="es-CR" sz="1600" noProof="0" dirty="0"/>
        </a:p>
      </dgm:t>
    </dgm:pt>
    <dgm:pt modelId="{E77D1222-004C-4C2A-88B2-968A757CD0AA}" type="parTrans" cxnId="{6E546CF6-7EC5-427F-B3F1-12D6693B64F9}">
      <dgm:prSet/>
      <dgm:spPr/>
      <dgm:t>
        <a:bodyPr/>
        <a:lstStyle/>
        <a:p>
          <a:endParaRPr lang="es-CR" noProof="0"/>
        </a:p>
      </dgm:t>
    </dgm:pt>
    <dgm:pt modelId="{93CA3701-2FE5-4E8A-870F-2871C0D0C8EE}" type="sibTrans" cxnId="{6E546CF6-7EC5-427F-B3F1-12D6693B64F9}">
      <dgm:prSet/>
      <dgm:spPr/>
      <dgm:t>
        <a:bodyPr/>
        <a:lstStyle/>
        <a:p>
          <a:endParaRPr lang="es-CR" noProof="0"/>
        </a:p>
      </dgm:t>
    </dgm:pt>
    <dgm:pt modelId="{18B70396-DAB2-4E71-8125-355233CAB037}">
      <dgm:prSet phldrT="[Text]"/>
      <dgm:spPr/>
      <dgm:t>
        <a:bodyPr/>
        <a:lstStyle/>
        <a:p>
          <a:pPr algn="r"/>
          <a:r>
            <a:rPr lang="es-CR" noProof="0" dirty="0" smtClean="0"/>
            <a:t>- Productos/Servicios con mejor desempeño ambiental </a:t>
          </a:r>
        </a:p>
        <a:p>
          <a:pPr algn="r"/>
          <a:r>
            <a:rPr lang="es-CR" noProof="0" dirty="0" smtClean="0"/>
            <a:t>- Empresas con sistemas de gestión ambiental</a:t>
          </a:r>
          <a:endParaRPr lang="es-CR" noProof="0" dirty="0"/>
        </a:p>
      </dgm:t>
    </dgm:pt>
    <dgm:pt modelId="{598CB263-2020-4055-9E06-5AA9935F6D4E}" type="parTrans" cxnId="{0BFE32FE-33AA-4072-9CCA-EA0247083BD4}">
      <dgm:prSet/>
      <dgm:spPr/>
      <dgm:t>
        <a:bodyPr/>
        <a:lstStyle/>
        <a:p>
          <a:endParaRPr lang="es-CR" noProof="0"/>
        </a:p>
      </dgm:t>
    </dgm:pt>
    <dgm:pt modelId="{3DB16806-BB64-4810-BF6C-3D3F4A45098C}" type="sibTrans" cxnId="{0BFE32FE-33AA-4072-9CCA-EA0247083BD4}">
      <dgm:prSet/>
      <dgm:spPr/>
      <dgm:t>
        <a:bodyPr/>
        <a:lstStyle/>
        <a:p>
          <a:endParaRPr lang="es-CR" noProof="0"/>
        </a:p>
      </dgm:t>
    </dgm:pt>
    <dgm:pt modelId="{7D71BB24-8BC3-4685-A2BF-C16294CD5C7F}">
      <dgm:prSet phldrT="[Text]"/>
      <dgm:spPr/>
      <dgm:t>
        <a:bodyPr/>
        <a:lstStyle/>
        <a:p>
          <a:pPr algn="l"/>
          <a:r>
            <a:rPr lang="es-CR" noProof="0" dirty="0" smtClean="0"/>
            <a:t>- Productos/Servicios con requerimientos sociales</a:t>
          </a:r>
        </a:p>
        <a:p>
          <a:pPr algn="l"/>
          <a:r>
            <a:rPr lang="es-CR" noProof="0" dirty="0" smtClean="0"/>
            <a:t>- Oportunidades de empleo</a:t>
          </a:r>
        </a:p>
        <a:p>
          <a:pPr algn="l"/>
          <a:r>
            <a:rPr lang="es-CR" noProof="0" dirty="0" smtClean="0"/>
            <a:t>- Condiciones de trabajo decentes</a:t>
          </a:r>
        </a:p>
        <a:p>
          <a:pPr algn="l"/>
          <a:r>
            <a:rPr lang="es-CR" noProof="0" dirty="0" smtClean="0"/>
            <a:t>- Diseño para todos (accesibilidad)</a:t>
          </a:r>
        </a:p>
        <a:p>
          <a:pPr algn="l"/>
          <a:r>
            <a:rPr lang="es-CR" noProof="0" dirty="0" smtClean="0"/>
            <a:t>- Inclusión social</a:t>
          </a:r>
        </a:p>
        <a:p>
          <a:pPr algn="l"/>
          <a:r>
            <a:rPr lang="es-CR" noProof="0" dirty="0" smtClean="0"/>
            <a:t>- Comercio Justo /Comercio ético</a:t>
          </a:r>
        </a:p>
        <a:p>
          <a:pPr algn="l"/>
          <a:r>
            <a:rPr lang="es-CR" noProof="0" dirty="0" smtClean="0"/>
            <a:t>- Empresas con RS</a:t>
          </a:r>
        </a:p>
      </dgm:t>
    </dgm:pt>
    <dgm:pt modelId="{78F85070-C8BA-4096-922D-9AAE980E5F3A}" type="parTrans" cxnId="{3AA3CC2D-EFB4-4EA6-A2E7-3CBC4AB9BC12}">
      <dgm:prSet/>
      <dgm:spPr/>
      <dgm:t>
        <a:bodyPr/>
        <a:lstStyle/>
        <a:p>
          <a:endParaRPr lang="es-CR" noProof="0"/>
        </a:p>
      </dgm:t>
    </dgm:pt>
    <dgm:pt modelId="{B72D7D98-FE9F-41F0-BD41-30FC1C916CE5}" type="sibTrans" cxnId="{3AA3CC2D-EFB4-4EA6-A2E7-3CBC4AB9BC12}">
      <dgm:prSet/>
      <dgm:spPr/>
      <dgm:t>
        <a:bodyPr/>
        <a:lstStyle/>
        <a:p>
          <a:endParaRPr lang="es-CR" noProof="0"/>
        </a:p>
      </dgm:t>
    </dgm:pt>
    <dgm:pt modelId="{94B253DC-40F0-462F-9146-F31A27D6431D}" type="pres">
      <dgm:prSet presAssocID="{0C47494E-464C-4F5B-8CCE-C2F8DB198B74}" presName="compositeShape" presStyleCnt="0">
        <dgm:presLayoutVars>
          <dgm:chMax val="7"/>
          <dgm:dir/>
          <dgm:resizeHandles val="exact"/>
        </dgm:presLayoutVars>
      </dgm:prSet>
      <dgm:spPr/>
    </dgm:pt>
    <dgm:pt modelId="{F63580C8-C401-454A-9AF1-11722DFDC181}" type="pres">
      <dgm:prSet presAssocID="{2178E29E-3490-4A8E-B6EA-2F9AF97E1FC2}" presName="circ1" presStyleLbl="vennNode1" presStyleIdx="0" presStyleCnt="3" custLinFactNeighborX="8512" custLinFactNeighborY="9231"/>
      <dgm:spPr/>
      <dgm:t>
        <a:bodyPr/>
        <a:lstStyle/>
        <a:p>
          <a:endParaRPr lang="en-US"/>
        </a:p>
      </dgm:t>
    </dgm:pt>
    <dgm:pt modelId="{D56F59C7-48A7-49EB-93EA-3B21CE6CE79D}" type="pres">
      <dgm:prSet presAssocID="{2178E29E-3490-4A8E-B6EA-2F9AF97E1FC2}" presName="circ1Tx" presStyleLbl="revTx" presStyleIdx="0" presStyleCnt="0">
        <dgm:presLayoutVars>
          <dgm:chMax val="0"/>
          <dgm:chPref val="0"/>
          <dgm:bulletEnabled val="1"/>
        </dgm:presLayoutVars>
      </dgm:prSet>
      <dgm:spPr/>
      <dgm:t>
        <a:bodyPr/>
        <a:lstStyle/>
        <a:p>
          <a:endParaRPr lang="en-US"/>
        </a:p>
      </dgm:t>
    </dgm:pt>
    <dgm:pt modelId="{C10795F5-4C76-4E3E-B5C1-96CB730725A9}" type="pres">
      <dgm:prSet presAssocID="{18B70396-DAB2-4E71-8125-355233CAB037}" presName="circ2" presStyleLbl="vennNode1" presStyleIdx="1" presStyleCnt="3" custLinFactNeighborX="6005" custLinFactNeighborY="-350"/>
      <dgm:spPr/>
      <dgm:t>
        <a:bodyPr/>
        <a:lstStyle/>
        <a:p>
          <a:endParaRPr lang="en-US"/>
        </a:p>
      </dgm:t>
    </dgm:pt>
    <dgm:pt modelId="{2DCCB5A2-4699-4EF5-BCB6-8538305C21BD}" type="pres">
      <dgm:prSet presAssocID="{18B70396-DAB2-4E71-8125-355233CAB037}" presName="circ2Tx" presStyleLbl="revTx" presStyleIdx="0" presStyleCnt="0">
        <dgm:presLayoutVars>
          <dgm:chMax val="0"/>
          <dgm:chPref val="0"/>
          <dgm:bulletEnabled val="1"/>
        </dgm:presLayoutVars>
      </dgm:prSet>
      <dgm:spPr/>
      <dgm:t>
        <a:bodyPr/>
        <a:lstStyle/>
        <a:p>
          <a:endParaRPr lang="en-US"/>
        </a:p>
      </dgm:t>
    </dgm:pt>
    <dgm:pt modelId="{8671ACC5-73A8-41DD-B95E-00906FCC6A87}" type="pres">
      <dgm:prSet presAssocID="{7D71BB24-8BC3-4685-A2BF-C16294CD5C7F}" presName="circ3" presStyleLbl="vennNode1" presStyleIdx="2" presStyleCnt="3" custLinFactNeighborX="11019" custLinFactNeighborY="-350"/>
      <dgm:spPr/>
      <dgm:t>
        <a:bodyPr/>
        <a:lstStyle/>
        <a:p>
          <a:endParaRPr lang="en-US"/>
        </a:p>
      </dgm:t>
    </dgm:pt>
    <dgm:pt modelId="{018CDA42-9F65-455C-AE12-9C6369CF2237}" type="pres">
      <dgm:prSet presAssocID="{7D71BB24-8BC3-4685-A2BF-C16294CD5C7F}" presName="circ3Tx" presStyleLbl="revTx" presStyleIdx="0" presStyleCnt="0">
        <dgm:presLayoutVars>
          <dgm:chMax val="0"/>
          <dgm:chPref val="0"/>
          <dgm:bulletEnabled val="1"/>
        </dgm:presLayoutVars>
      </dgm:prSet>
      <dgm:spPr/>
      <dgm:t>
        <a:bodyPr/>
        <a:lstStyle/>
        <a:p>
          <a:endParaRPr lang="en-US"/>
        </a:p>
      </dgm:t>
    </dgm:pt>
  </dgm:ptLst>
  <dgm:cxnLst>
    <dgm:cxn modelId="{3374F867-6616-439A-B26B-20D3CF0B7E5F}" type="presOf" srcId="{0C47494E-464C-4F5B-8CCE-C2F8DB198B74}" destId="{94B253DC-40F0-462F-9146-F31A27D6431D}" srcOrd="0" destOrd="0" presId="urn:microsoft.com/office/officeart/2005/8/layout/venn1"/>
    <dgm:cxn modelId="{EF0B1A42-81E2-4419-9940-864015A13790}" type="presOf" srcId="{18B70396-DAB2-4E71-8125-355233CAB037}" destId="{C10795F5-4C76-4E3E-B5C1-96CB730725A9}" srcOrd="0" destOrd="0" presId="urn:microsoft.com/office/officeart/2005/8/layout/venn1"/>
    <dgm:cxn modelId="{8E96FBA3-B1F1-44F9-B8D0-E67B3F80D4FD}" type="presOf" srcId="{18B70396-DAB2-4E71-8125-355233CAB037}" destId="{2DCCB5A2-4699-4EF5-BCB6-8538305C21BD}" srcOrd="1" destOrd="0" presId="urn:microsoft.com/office/officeart/2005/8/layout/venn1"/>
    <dgm:cxn modelId="{C42576A7-4C3B-43E5-AF69-202E1E8BFB56}" type="presOf" srcId="{2178E29E-3490-4A8E-B6EA-2F9AF97E1FC2}" destId="{F63580C8-C401-454A-9AF1-11722DFDC181}" srcOrd="0" destOrd="0" presId="urn:microsoft.com/office/officeart/2005/8/layout/venn1"/>
    <dgm:cxn modelId="{8B415AA0-7E62-4C23-B855-6A6282AC2177}" type="presOf" srcId="{2178E29E-3490-4A8E-B6EA-2F9AF97E1FC2}" destId="{D56F59C7-48A7-49EB-93EA-3B21CE6CE79D}" srcOrd="1" destOrd="0" presId="urn:microsoft.com/office/officeart/2005/8/layout/venn1"/>
    <dgm:cxn modelId="{3AA3CC2D-EFB4-4EA6-A2E7-3CBC4AB9BC12}" srcId="{0C47494E-464C-4F5B-8CCE-C2F8DB198B74}" destId="{7D71BB24-8BC3-4685-A2BF-C16294CD5C7F}" srcOrd="2" destOrd="0" parTransId="{78F85070-C8BA-4096-922D-9AAE980E5F3A}" sibTransId="{B72D7D98-FE9F-41F0-BD41-30FC1C916CE5}"/>
    <dgm:cxn modelId="{84792733-4DDE-4314-BDF2-D5AAF57DD51A}" type="presOf" srcId="{7D71BB24-8BC3-4685-A2BF-C16294CD5C7F}" destId="{8671ACC5-73A8-41DD-B95E-00906FCC6A87}" srcOrd="0" destOrd="0" presId="urn:microsoft.com/office/officeart/2005/8/layout/venn1"/>
    <dgm:cxn modelId="{6E546CF6-7EC5-427F-B3F1-12D6693B64F9}" srcId="{0C47494E-464C-4F5B-8CCE-C2F8DB198B74}" destId="{2178E29E-3490-4A8E-B6EA-2F9AF97E1FC2}" srcOrd="0" destOrd="0" parTransId="{E77D1222-004C-4C2A-88B2-968A757CD0AA}" sibTransId="{93CA3701-2FE5-4E8A-870F-2871C0D0C8EE}"/>
    <dgm:cxn modelId="{0BFE32FE-33AA-4072-9CCA-EA0247083BD4}" srcId="{0C47494E-464C-4F5B-8CCE-C2F8DB198B74}" destId="{18B70396-DAB2-4E71-8125-355233CAB037}" srcOrd="1" destOrd="0" parTransId="{598CB263-2020-4055-9E06-5AA9935F6D4E}" sibTransId="{3DB16806-BB64-4810-BF6C-3D3F4A45098C}"/>
    <dgm:cxn modelId="{FBC1DAD6-F42A-49B2-BBA1-F2D902766331}" type="presOf" srcId="{7D71BB24-8BC3-4685-A2BF-C16294CD5C7F}" destId="{018CDA42-9F65-455C-AE12-9C6369CF2237}" srcOrd="1" destOrd="0" presId="urn:microsoft.com/office/officeart/2005/8/layout/venn1"/>
    <dgm:cxn modelId="{3D0BCCBC-2A8F-4A89-9947-027C6D5E041C}" type="presParOf" srcId="{94B253DC-40F0-462F-9146-F31A27D6431D}" destId="{F63580C8-C401-454A-9AF1-11722DFDC181}" srcOrd="0" destOrd="0" presId="urn:microsoft.com/office/officeart/2005/8/layout/venn1"/>
    <dgm:cxn modelId="{20571B1D-61B8-4564-B3D8-F2F830DE921C}" type="presParOf" srcId="{94B253DC-40F0-462F-9146-F31A27D6431D}" destId="{D56F59C7-48A7-49EB-93EA-3B21CE6CE79D}" srcOrd="1" destOrd="0" presId="urn:microsoft.com/office/officeart/2005/8/layout/venn1"/>
    <dgm:cxn modelId="{607C0419-40F7-4CDE-B01D-247EE932FF17}" type="presParOf" srcId="{94B253DC-40F0-462F-9146-F31A27D6431D}" destId="{C10795F5-4C76-4E3E-B5C1-96CB730725A9}" srcOrd="2" destOrd="0" presId="urn:microsoft.com/office/officeart/2005/8/layout/venn1"/>
    <dgm:cxn modelId="{B8988AF7-AB9B-4486-B488-23A7366C17D0}" type="presParOf" srcId="{94B253DC-40F0-462F-9146-F31A27D6431D}" destId="{2DCCB5A2-4699-4EF5-BCB6-8538305C21BD}" srcOrd="3" destOrd="0" presId="urn:microsoft.com/office/officeart/2005/8/layout/venn1"/>
    <dgm:cxn modelId="{EC5BE13C-D377-4B66-B482-D75CCB7EA1C4}" type="presParOf" srcId="{94B253DC-40F0-462F-9146-F31A27D6431D}" destId="{8671ACC5-73A8-41DD-B95E-00906FCC6A87}" srcOrd="4" destOrd="0" presId="urn:microsoft.com/office/officeart/2005/8/layout/venn1"/>
    <dgm:cxn modelId="{F940515E-F1CB-48A5-81D9-308581ED018D}" type="presParOf" srcId="{94B253DC-40F0-462F-9146-F31A27D6431D}" destId="{018CDA42-9F65-455C-AE12-9C6369CF2237}" srcOrd="5" destOrd="0" presId="urn:microsoft.com/office/officeart/2005/8/layout/venn1"/>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960D2B-48CC-4614-A356-0B1016615559}">
      <dsp:nvSpPr>
        <dsp:cNvPr id="0" name=""/>
        <dsp:cNvSpPr/>
      </dsp:nvSpPr>
      <dsp:spPr>
        <a:xfrm rot="21300000">
          <a:off x="18706" y="1685100"/>
          <a:ext cx="6058586" cy="693799"/>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522524-E65A-4737-BDEE-6E0190009596}">
      <dsp:nvSpPr>
        <dsp:cNvPr id="0" name=""/>
        <dsp:cNvSpPr/>
      </dsp:nvSpPr>
      <dsp:spPr>
        <a:xfrm>
          <a:off x="731520" y="203200"/>
          <a:ext cx="1828800" cy="1625600"/>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528004-9CFE-4E02-BE93-A9D0EF928FA8}">
      <dsp:nvSpPr>
        <dsp:cNvPr id="0" name=""/>
        <dsp:cNvSpPr/>
      </dsp:nvSpPr>
      <dsp:spPr>
        <a:xfrm>
          <a:off x="3230880" y="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S_tradnl" sz="2500" kern="1200" dirty="0" smtClean="0"/>
            <a:t>Nivel Nacional</a:t>
          </a:r>
          <a:endParaRPr lang="es-MX" sz="2500" kern="1200" dirty="0"/>
        </a:p>
      </dsp:txBody>
      <dsp:txXfrm>
        <a:off x="3230880" y="0"/>
        <a:ext cx="1950720" cy="1706880"/>
      </dsp:txXfrm>
    </dsp:sp>
    <dsp:sp modelId="{24463AA2-C318-48C3-AF34-1ACCCE3B24FC}">
      <dsp:nvSpPr>
        <dsp:cNvPr id="0" name=""/>
        <dsp:cNvSpPr/>
      </dsp:nvSpPr>
      <dsp:spPr>
        <a:xfrm>
          <a:off x="3535680" y="2235200"/>
          <a:ext cx="1828800" cy="1625600"/>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664F37-72EB-47F2-B60E-4E17CB9BED12}">
      <dsp:nvSpPr>
        <dsp:cNvPr id="0" name=""/>
        <dsp:cNvSpPr/>
      </dsp:nvSpPr>
      <dsp:spPr>
        <a:xfrm>
          <a:off x="914400" y="235712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ES_tradnl" sz="2500" kern="1200" dirty="0" smtClean="0"/>
            <a:t>Nivel Institucional</a:t>
          </a:r>
          <a:endParaRPr lang="es-MX" sz="2500" kern="1200" dirty="0"/>
        </a:p>
      </dsp:txBody>
      <dsp:txXfrm>
        <a:off x="914400" y="2357120"/>
        <a:ext cx="1950720" cy="17068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D578E9-CEE4-4AB3-BDC4-F89F64D6624F}">
      <dsp:nvSpPr>
        <dsp:cNvPr id="0" name=""/>
        <dsp:cNvSpPr/>
      </dsp:nvSpPr>
      <dsp:spPr>
        <a:xfrm>
          <a:off x="7464" y="1957000"/>
          <a:ext cx="1875625" cy="1546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S_tradnl" sz="1700" kern="1200" dirty="0" smtClean="0"/>
            <a:t>Impactos ambientales por uso</a:t>
          </a:r>
          <a:endParaRPr lang="es-MX" sz="1700" kern="1200" dirty="0"/>
        </a:p>
        <a:p>
          <a:pPr marL="171450" lvl="1" indent="-171450" algn="l" defTabSz="755650">
            <a:lnSpc>
              <a:spcPct val="90000"/>
            </a:lnSpc>
            <a:spcBef>
              <a:spcPct val="0"/>
            </a:spcBef>
            <a:spcAft>
              <a:spcPct val="15000"/>
            </a:spcAft>
            <a:buChar char="••"/>
          </a:pPr>
          <a:r>
            <a:rPr lang="es-ES_tradnl" sz="1700" kern="1200" dirty="0" smtClean="0"/>
            <a:t>Impactos sociales</a:t>
          </a:r>
          <a:endParaRPr lang="es-MX" sz="1700" kern="1200" dirty="0"/>
        </a:p>
      </dsp:txBody>
      <dsp:txXfrm>
        <a:off x="7464" y="1957000"/>
        <a:ext cx="1875625" cy="1215499"/>
      </dsp:txXfrm>
    </dsp:sp>
    <dsp:sp modelId="{4CB32A56-DF92-4265-9725-2E6A57E92CBF}">
      <dsp:nvSpPr>
        <dsp:cNvPr id="0" name=""/>
        <dsp:cNvSpPr/>
      </dsp:nvSpPr>
      <dsp:spPr>
        <a:xfrm>
          <a:off x="1075547" y="2375837"/>
          <a:ext cx="1994026" cy="1994026"/>
        </a:xfrm>
        <a:prstGeom prst="leftCircularArrow">
          <a:avLst>
            <a:gd name="adj1" fmla="val 2784"/>
            <a:gd name="adj2" fmla="val 339596"/>
            <a:gd name="adj3" fmla="val 2115107"/>
            <a:gd name="adj4" fmla="val 9024489"/>
            <a:gd name="adj5" fmla="val 32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0578A8-83E2-45A7-92DA-FB5095DE9DA7}">
      <dsp:nvSpPr>
        <dsp:cNvPr id="0" name=""/>
        <dsp:cNvSpPr/>
      </dsp:nvSpPr>
      <dsp:spPr>
        <a:xfrm>
          <a:off x="424270" y="3172499"/>
          <a:ext cx="1667222" cy="662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_tradnl" sz="1800" kern="1200" dirty="0" smtClean="0"/>
            <a:t>Gobierno</a:t>
          </a:r>
          <a:endParaRPr lang="es-MX" sz="1800" kern="1200" dirty="0"/>
        </a:p>
      </dsp:txBody>
      <dsp:txXfrm>
        <a:off x="424270" y="3172499"/>
        <a:ext cx="1667222" cy="662999"/>
      </dsp:txXfrm>
    </dsp:sp>
    <dsp:sp modelId="{756741A9-3D9B-4A13-AA07-3957D2544285}">
      <dsp:nvSpPr>
        <dsp:cNvPr id="0" name=""/>
        <dsp:cNvSpPr/>
      </dsp:nvSpPr>
      <dsp:spPr>
        <a:xfrm>
          <a:off x="2355812" y="1957000"/>
          <a:ext cx="1875625" cy="1546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S_tradnl" sz="1700" kern="1200" dirty="0" smtClean="0"/>
            <a:t>Impactos ambientales</a:t>
          </a:r>
          <a:endParaRPr lang="es-MX" sz="1700" kern="1200" dirty="0"/>
        </a:p>
        <a:p>
          <a:pPr marL="171450" lvl="1" indent="-171450" algn="l" defTabSz="755650">
            <a:lnSpc>
              <a:spcPct val="90000"/>
            </a:lnSpc>
            <a:spcBef>
              <a:spcPct val="0"/>
            </a:spcBef>
            <a:spcAft>
              <a:spcPct val="15000"/>
            </a:spcAft>
            <a:buChar char="••"/>
          </a:pPr>
          <a:r>
            <a:rPr lang="es-ES_tradnl" sz="1700" kern="1200" dirty="0" smtClean="0"/>
            <a:t>Impactos sociales</a:t>
          </a:r>
          <a:endParaRPr lang="es-MX" sz="1700" kern="1200" dirty="0"/>
        </a:p>
      </dsp:txBody>
      <dsp:txXfrm>
        <a:off x="2355812" y="2288500"/>
        <a:ext cx="1875625" cy="1215499"/>
      </dsp:txXfrm>
    </dsp:sp>
    <dsp:sp modelId="{22A5669F-028E-49F7-91F3-E675C6067E1A}">
      <dsp:nvSpPr>
        <dsp:cNvPr id="0" name=""/>
        <dsp:cNvSpPr/>
      </dsp:nvSpPr>
      <dsp:spPr>
        <a:xfrm>
          <a:off x="3408264" y="1030479"/>
          <a:ext cx="2233689" cy="2233689"/>
        </a:xfrm>
        <a:prstGeom prst="circularArrow">
          <a:avLst>
            <a:gd name="adj1" fmla="val 2485"/>
            <a:gd name="adj2" fmla="val 301059"/>
            <a:gd name="adj3" fmla="val 19523430"/>
            <a:gd name="adj4" fmla="val 12575511"/>
            <a:gd name="adj5" fmla="val 2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E6DFA5-FA9F-496E-A57C-388D1A8B033F}">
      <dsp:nvSpPr>
        <dsp:cNvPr id="0" name=""/>
        <dsp:cNvSpPr/>
      </dsp:nvSpPr>
      <dsp:spPr>
        <a:xfrm>
          <a:off x="2772617" y="1625500"/>
          <a:ext cx="1667222" cy="662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_tradnl" sz="1800" kern="1200" dirty="0" smtClean="0"/>
            <a:t>Comercializador</a:t>
          </a:r>
          <a:endParaRPr lang="es-MX" sz="1800" kern="1200" dirty="0"/>
        </a:p>
      </dsp:txBody>
      <dsp:txXfrm>
        <a:off x="2772617" y="1625500"/>
        <a:ext cx="1667222" cy="662999"/>
      </dsp:txXfrm>
    </dsp:sp>
    <dsp:sp modelId="{E18EBA1D-85F0-4908-AFE2-AFF3D74667F6}">
      <dsp:nvSpPr>
        <dsp:cNvPr id="0" name=""/>
        <dsp:cNvSpPr/>
      </dsp:nvSpPr>
      <dsp:spPr>
        <a:xfrm>
          <a:off x="4704159" y="1957000"/>
          <a:ext cx="1875625" cy="1546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S_tradnl" sz="1700" kern="1200" dirty="0" smtClean="0"/>
            <a:t>Impactos ambientales</a:t>
          </a:r>
          <a:endParaRPr lang="es-MX" sz="1700" kern="1200" dirty="0"/>
        </a:p>
        <a:p>
          <a:pPr marL="171450" lvl="1" indent="-171450" algn="l" defTabSz="755650">
            <a:lnSpc>
              <a:spcPct val="90000"/>
            </a:lnSpc>
            <a:spcBef>
              <a:spcPct val="0"/>
            </a:spcBef>
            <a:spcAft>
              <a:spcPct val="15000"/>
            </a:spcAft>
            <a:buChar char="••"/>
          </a:pPr>
          <a:r>
            <a:rPr lang="es-ES_tradnl" sz="1700" kern="1200" dirty="0" smtClean="0"/>
            <a:t>Impactos sociales</a:t>
          </a:r>
          <a:endParaRPr lang="es-MX" sz="1700" kern="1200" dirty="0"/>
        </a:p>
      </dsp:txBody>
      <dsp:txXfrm>
        <a:off x="4704159" y="1957000"/>
        <a:ext cx="1875625" cy="1215499"/>
      </dsp:txXfrm>
    </dsp:sp>
    <dsp:sp modelId="{A07295CF-41D7-472C-9500-F3479157D076}">
      <dsp:nvSpPr>
        <dsp:cNvPr id="0" name=""/>
        <dsp:cNvSpPr/>
      </dsp:nvSpPr>
      <dsp:spPr>
        <a:xfrm>
          <a:off x="5772242" y="2375837"/>
          <a:ext cx="1994026" cy="1994026"/>
        </a:xfrm>
        <a:prstGeom prst="leftCircularArrow">
          <a:avLst>
            <a:gd name="adj1" fmla="val 2784"/>
            <a:gd name="adj2" fmla="val 339596"/>
            <a:gd name="adj3" fmla="val 2115107"/>
            <a:gd name="adj4" fmla="val 9024489"/>
            <a:gd name="adj5" fmla="val 32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BF69F5-11D2-47A5-A836-372E74ADC881}">
      <dsp:nvSpPr>
        <dsp:cNvPr id="0" name=""/>
        <dsp:cNvSpPr/>
      </dsp:nvSpPr>
      <dsp:spPr>
        <a:xfrm>
          <a:off x="5120965" y="3172499"/>
          <a:ext cx="1667222" cy="662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_tradnl" sz="1800" kern="1200" dirty="0" smtClean="0"/>
            <a:t>Productor</a:t>
          </a:r>
          <a:endParaRPr lang="es-MX" sz="1800" kern="1200" dirty="0"/>
        </a:p>
      </dsp:txBody>
      <dsp:txXfrm>
        <a:off x="5120965" y="3172499"/>
        <a:ext cx="1667222" cy="662999"/>
      </dsp:txXfrm>
    </dsp:sp>
    <dsp:sp modelId="{92C90981-D03B-4694-82A9-841B75D1E070}">
      <dsp:nvSpPr>
        <dsp:cNvPr id="0" name=""/>
        <dsp:cNvSpPr/>
      </dsp:nvSpPr>
      <dsp:spPr>
        <a:xfrm>
          <a:off x="7052506" y="1957000"/>
          <a:ext cx="1875625" cy="1546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S_tradnl" sz="1700" kern="1200" dirty="0" smtClean="0"/>
            <a:t>Impactos ambientales</a:t>
          </a:r>
          <a:endParaRPr lang="es-MX" sz="1700" kern="1200" dirty="0"/>
        </a:p>
        <a:p>
          <a:pPr marL="171450" lvl="1" indent="-171450" algn="l" defTabSz="755650">
            <a:lnSpc>
              <a:spcPct val="90000"/>
            </a:lnSpc>
            <a:spcBef>
              <a:spcPct val="0"/>
            </a:spcBef>
            <a:spcAft>
              <a:spcPct val="15000"/>
            </a:spcAft>
            <a:buChar char="••"/>
          </a:pPr>
          <a:r>
            <a:rPr lang="es-ES_tradnl" sz="1700" kern="1200" dirty="0" smtClean="0"/>
            <a:t>Impactos sociales</a:t>
          </a:r>
          <a:endParaRPr lang="es-MX" sz="1700" kern="1200" dirty="0"/>
        </a:p>
      </dsp:txBody>
      <dsp:txXfrm>
        <a:off x="7052506" y="2288500"/>
        <a:ext cx="1875625" cy="1215499"/>
      </dsp:txXfrm>
    </dsp:sp>
    <dsp:sp modelId="{D50C3DF5-0210-46D0-9CE2-63B340953299}">
      <dsp:nvSpPr>
        <dsp:cNvPr id="0" name=""/>
        <dsp:cNvSpPr/>
      </dsp:nvSpPr>
      <dsp:spPr>
        <a:xfrm>
          <a:off x="7469312" y="1625500"/>
          <a:ext cx="1667222" cy="662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_tradnl" sz="1800" kern="1200" dirty="0" smtClean="0"/>
            <a:t>Materia Prima</a:t>
          </a:r>
          <a:endParaRPr lang="es-MX" sz="1800" kern="1200" dirty="0"/>
        </a:p>
      </dsp:txBody>
      <dsp:txXfrm>
        <a:off x="7469312" y="1625500"/>
        <a:ext cx="1667222" cy="6629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315CF8-EAB0-4C3E-9658-5299540A6FD5}">
      <dsp:nvSpPr>
        <dsp:cNvPr id="0" name=""/>
        <dsp:cNvSpPr/>
      </dsp:nvSpPr>
      <dsp:spPr>
        <a:xfrm>
          <a:off x="3832" y="774256"/>
          <a:ext cx="1805374" cy="180537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561FD7-E84A-479E-B5DC-69C0A4CC6E98}">
      <dsp:nvSpPr>
        <dsp:cNvPr id="0" name=""/>
        <dsp:cNvSpPr/>
      </dsp:nvSpPr>
      <dsp:spPr>
        <a:xfrm>
          <a:off x="297730" y="1857481"/>
          <a:ext cx="1805374" cy="18053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u="sng" kern="1200" dirty="0">
              <a:latin typeface="Times New Roman" pitchFamily="18" charset="0"/>
              <a:cs typeface="Times New Roman" pitchFamily="18" charset="0"/>
            </a:rPr>
            <a:t>Materiales</a:t>
          </a:r>
        </a:p>
        <a:p>
          <a:pPr lvl="0" algn="ctr" defTabSz="533400">
            <a:lnSpc>
              <a:spcPct val="90000"/>
            </a:lnSpc>
            <a:spcBef>
              <a:spcPct val="0"/>
            </a:spcBef>
            <a:spcAft>
              <a:spcPct val="35000"/>
            </a:spcAft>
          </a:pPr>
          <a:r>
            <a:rPr lang="es-MX" sz="1200" u="none" kern="1200" dirty="0">
              <a:latin typeface="Times New Roman" pitchFamily="18" charset="0"/>
              <a:cs typeface="Times New Roman" pitchFamily="18" charset="0"/>
            </a:rPr>
            <a:t>Reciclable</a:t>
          </a:r>
        </a:p>
        <a:p>
          <a:pPr lvl="0" algn="ctr" defTabSz="533400">
            <a:lnSpc>
              <a:spcPct val="90000"/>
            </a:lnSpc>
            <a:spcBef>
              <a:spcPct val="0"/>
            </a:spcBef>
            <a:spcAft>
              <a:spcPct val="35000"/>
            </a:spcAft>
          </a:pPr>
          <a:r>
            <a:rPr lang="es-MX" sz="1200" u="none" kern="1200" dirty="0">
              <a:latin typeface="Times New Roman" pitchFamily="18" charset="0"/>
              <a:cs typeface="Times New Roman" pitchFamily="18" charset="0"/>
            </a:rPr>
            <a:t>Reciclado</a:t>
          </a:r>
        </a:p>
        <a:p>
          <a:pPr lvl="0" algn="ctr" defTabSz="533400">
            <a:lnSpc>
              <a:spcPct val="90000"/>
            </a:lnSpc>
            <a:spcBef>
              <a:spcPct val="0"/>
            </a:spcBef>
            <a:spcAft>
              <a:spcPct val="35000"/>
            </a:spcAft>
          </a:pPr>
          <a:r>
            <a:rPr lang="es-MX" sz="1200" u="none" kern="1200" dirty="0">
              <a:latin typeface="Times New Roman" pitchFamily="18" charset="0"/>
              <a:cs typeface="Times New Roman" pitchFamily="18" charset="0"/>
            </a:rPr>
            <a:t>Biodegradable</a:t>
          </a:r>
        </a:p>
        <a:p>
          <a:pPr lvl="0" algn="ctr" defTabSz="533400">
            <a:lnSpc>
              <a:spcPct val="90000"/>
            </a:lnSpc>
            <a:spcBef>
              <a:spcPct val="0"/>
            </a:spcBef>
            <a:spcAft>
              <a:spcPct val="35000"/>
            </a:spcAft>
          </a:pPr>
          <a:r>
            <a:rPr lang="es-MX" sz="1200" u="none" kern="1200" dirty="0" smtClean="0">
              <a:latin typeface="Times New Roman" pitchFamily="18" charset="0"/>
              <a:cs typeface="Times New Roman" pitchFamily="18" charset="0"/>
            </a:rPr>
            <a:t>Sin sustancias </a:t>
          </a:r>
          <a:r>
            <a:rPr lang="es-MX" sz="1200" u="none" kern="1200" dirty="0">
              <a:latin typeface="Times New Roman" pitchFamily="18" charset="0"/>
              <a:cs typeface="Times New Roman" pitchFamily="18" charset="0"/>
            </a:rPr>
            <a:t>tóxicas</a:t>
          </a:r>
        </a:p>
        <a:p>
          <a:pPr lvl="0" algn="ctr" defTabSz="533400">
            <a:lnSpc>
              <a:spcPct val="90000"/>
            </a:lnSpc>
            <a:spcBef>
              <a:spcPct val="0"/>
            </a:spcBef>
            <a:spcAft>
              <a:spcPct val="35000"/>
            </a:spcAft>
          </a:pPr>
          <a:r>
            <a:rPr lang="es-MX" sz="1200" u="none" kern="1200" dirty="0">
              <a:latin typeface="Times New Roman" pitchFamily="18" charset="0"/>
              <a:cs typeface="Times New Roman" pitchFamily="18" charset="0"/>
            </a:rPr>
            <a:t>Menos empaque</a:t>
          </a:r>
        </a:p>
        <a:p>
          <a:pPr lvl="0" algn="ctr" defTabSz="533400">
            <a:lnSpc>
              <a:spcPct val="90000"/>
            </a:lnSpc>
            <a:spcBef>
              <a:spcPct val="0"/>
            </a:spcBef>
            <a:spcAft>
              <a:spcPct val="35000"/>
            </a:spcAft>
          </a:pPr>
          <a:r>
            <a:rPr lang="es-MX" sz="1200" u="none" kern="1200" dirty="0">
              <a:latin typeface="Times New Roman" pitchFamily="18" charset="0"/>
              <a:cs typeface="Times New Roman" pitchFamily="18" charset="0"/>
            </a:rPr>
            <a:t>Origen sostenible </a:t>
          </a:r>
        </a:p>
        <a:p>
          <a:pPr lvl="0" algn="ctr" defTabSz="533400">
            <a:lnSpc>
              <a:spcPct val="90000"/>
            </a:lnSpc>
            <a:spcBef>
              <a:spcPct val="0"/>
            </a:spcBef>
            <a:spcAft>
              <a:spcPct val="35000"/>
            </a:spcAft>
          </a:pPr>
          <a:r>
            <a:rPr lang="es-MX" sz="1200" u="none" kern="1200" dirty="0">
              <a:latin typeface="Times New Roman" pitchFamily="18" charset="0"/>
              <a:cs typeface="Times New Roman" pitchFamily="18" charset="0"/>
            </a:rPr>
            <a:t>Entre otros</a:t>
          </a:r>
        </a:p>
      </dsp:txBody>
      <dsp:txXfrm>
        <a:off x="297730" y="1857481"/>
        <a:ext cx="1805374" cy="1805374"/>
      </dsp:txXfrm>
    </dsp:sp>
    <dsp:sp modelId="{DE880750-8718-4DDD-A5C0-1647B45E4DF0}">
      <dsp:nvSpPr>
        <dsp:cNvPr id="0" name=""/>
        <dsp:cNvSpPr/>
      </dsp:nvSpPr>
      <dsp:spPr>
        <a:xfrm>
          <a:off x="2156961" y="1460040"/>
          <a:ext cx="347754" cy="43380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a:off x="2156961" y="1460040"/>
        <a:ext cx="347754" cy="433806"/>
      </dsp:txXfrm>
    </dsp:sp>
    <dsp:sp modelId="{0E72BAE3-FF89-4359-BACB-242963198128}">
      <dsp:nvSpPr>
        <dsp:cNvPr id="0" name=""/>
        <dsp:cNvSpPr/>
      </dsp:nvSpPr>
      <dsp:spPr>
        <a:xfrm>
          <a:off x="2802791" y="774256"/>
          <a:ext cx="1805374" cy="180537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6AB482-A4B3-45D1-8A32-90C353D3091C}">
      <dsp:nvSpPr>
        <dsp:cNvPr id="0" name=""/>
        <dsp:cNvSpPr/>
      </dsp:nvSpPr>
      <dsp:spPr>
        <a:xfrm>
          <a:off x="3096689" y="1857481"/>
          <a:ext cx="1805374" cy="18053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u="sng" kern="1200" dirty="0">
              <a:latin typeface="Times New Roman" pitchFamily="18" charset="0"/>
              <a:cs typeface="Times New Roman" pitchFamily="18" charset="0"/>
            </a:rPr>
            <a:t>Uso</a:t>
          </a:r>
        </a:p>
        <a:p>
          <a:pPr lvl="0" algn="ctr" defTabSz="622300">
            <a:lnSpc>
              <a:spcPct val="90000"/>
            </a:lnSpc>
            <a:spcBef>
              <a:spcPct val="0"/>
            </a:spcBef>
            <a:spcAft>
              <a:spcPct val="35000"/>
            </a:spcAft>
          </a:pPr>
          <a:r>
            <a:rPr lang="es-MX" sz="1400" u="none" kern="1200" dirty="0">
              <a:latin typeface="Times New Roman" pitchFamily="18" charset="0"/>
              <a:cs typeface="Times New Roman" pitchFamily="18" charset="0"/>
            </a:rPr>
            <a:t>Eficiencia energética</a:t>
          </a:r>
        </a:p>
        <a:p>
          <a:pPr lvl="0" algn="ctr" defTabSz="622300">
            <a:lnSpc>
              <a:spcPct val="90000"/>
            </a:lnSpc>
            <a:spcBef>
              <a:spcPct val="0"/>
            </a:spcBef>
            <a:spcAft>
              <a:spcPct val="35000"/>
            </a:spcAft>
          </a:pPr>
          <a:r>
            <a:rPr lang="es-MX" sz="1400" u="none" kern="1200" dirty="0">
              <a:latin typeface="Times New Roman" pitchFamily="18" charset="0"/>
              <a:cs typeface="Times New Roman" pitchFamily="18" charset="0"/>
            </a:rPr>
            <a:t>Menos consumibles</a:t>
          </a:r>
        </a:p>
        <a:p>
          <a:pPr lvl="0" algn="ctr" defTabSz="622300">
            <a:lnSpc>
              <a:spcPct val="90000"/>
            </a:lnSpc>
            <a:spcBef>
              <a:spcPct val="0"/>
            </a:spcBef>
            <a:spcAft>
              <a:spcPct val="35000"/>
            </a:spcAft>
          </a:pPr>
          <a:r>
            <a:rPr lang="es-MX" sz="1400" u="none" kern="1200" dirty="0">
              <a:latin typeface="Times New Roman" pitchFamily="18" charset="0"/>
              <a:cs typeface="Times New Roman" pitchFamily="18" charset="0"/>
            </a:rPr>
            <a:t>Más vida útil</a:t>
          </a:r>
        </a:p>
        <a:p>
          <a:pPr lvl="0" algn="ctr" defTabSz="622300">
            <a:lnSpc>
              <a:spcPct val="90000"/>
            </a:lnSpc>
            <a:spcBef>
              <a:spcPct val="0"/>
            </a:spcBef>
            <a:spcAft>
              <a:spcPct val="35000"/>
            </a:spcAft>
          </a:pPr>
          <a:r>
            <a:rPr lang="es-MX" sz="1400" u="none" kern="1200" dirty="0">
              <a:latin typeface="Times New Roman" pitchFamily="18" charset="0"/>
              <a:cs typeface="Times New Roman" pitchFamily="18" charset="0"/>
            </a:rPr>
            <a:t>Facilidad de reparación</a:t>
          </a:r>
        </a:p>
        <a:p>
          <a:pPr lvl="0" algn="ctr" defTabSz="622300">
            <a:lnSpc>
              <a:spcPct val="90000"/>
            </a:lnSpc>
            <a:spcBef>
              <a:spcPct val="0"/>
            </a:spcBef>
            <a:spcAft>
              <a:spcPct val="35000"/>
            </a:spcAft>
          </a:pPr>
          <a:r>
            <a:rPr lang="es-MX" sz="1400" u="none" kern="1200" dirty="0">
              <a:latin typeface="Times New Roman" pitchFamily="18" charset="0"/>
              <a:cs typeface="Times New Roman" pitchFamily="18" charset="0"/>
            </a:rPr>
            <a:t>Entre otros</a:t>
          </a:r>
        </a:p>
      </dsp:txBody>
      <dsp:txXfrm>
        <a:off x="3096689" y="1857481"/>
        <a:ext cx="1805374" cy="1805374"/>
      </dsp:txXfrm>
    </dsp:sp>
    <dsp:sp modelId="{CEE3FD40-E6A3-4F43-916D-2968BFB4A6E0}">
      <dsp:nvSpPr>
        <dsp:cNvPr id="0" name=""/>
        <dsp:cNvSpPr/>
      </dsp:nvSpPr>
      <dsp:spPr>
        <a:xfrm>
          <a:off x="4955920" y="1460040"/>
          <a:ext cx="347754" cy="43380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a:off x="4955920" y="1460040"/>
        <a:ext cx="347754" cy="433806"/>
      </dsp:txXfrm>
    </dsp:sp>
    <dsp:sp modelId="{216ECAC0-ED5B-47D5-A1FF-52032F53E908}">
      <dsp:nvSpPr>
        <dsp:cNvPr id="0" name=""/>
        <dsp:cNvSpPr/>
      </dsp:nvSpPr>
      <dsp:spPr>
        <a:xfrm>
          <a:off x="5601751" y="774256"/>
          <a:ext cx="1805374" cy="1805374"/>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22BD6-785D-425D-A609-111148522907}">
      <dsp:nvSpPr>
        <dsp:cNvPr id="0" name=""/>
        <dsp:cNvSpPr/>
      </dsp:nvSpPr>
      <dsp:spPr>
        <a:xfrm>
          <a:off x="5895649" y="1857481"/>
          <a:ext cx="1805374" cy="180537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u="sng" kern="1200" dirty="0">
              <a:latin typeface="Times New Roman" pitchFamily="18" charset="0"/>
              <a:cs typeface="Times New Roman" pitchFamily="18" charset="0"/>
            </a:rPr>
            <a:t>Residuos</a:t>
          </a:r>
        </a:p>
        <a:p>
          <a:pPr lvl="0" algn="ctr" defTabSz="711200">
            <a:lnSpc>
              <a:spcPct val="90000"/>
            </a:lnSpc>
            <a:spcBef>
              <a:spcPct val="0"/>
            </a:spcBef>
            <a:spcAft>
              <a:spcPct val="35000"/>
            </a:spcAft>
          </a:pPr>
          <a:r>
            <a:rPr lang="es-MX" sz="1600" u="none" kern="1200" dirty="0">
              <a:latin typeface="Times New Roman" pitchFamily="18" charset="0"/>
              <a:cs typeface="Times New Roman" pitchFamily="18" charset="0"/>
            </a:rPr>
            <a:t>Menor generación de residuos</a:t>
          </a:r>
        </a:p>
        <a:p>
          <a:pPr lvl="0" algn="ctr" defTabSz="711200">
            <a:lnSpc>
              <a:spcPct val="90000"/>
            </a:lnSpc>
            <a:spcBef>
              <a:spcPct val="0"/>
            </a:spcBef>
            <a:spcAft>
              <a:spcPct val="35000"/>
            </a:spcAft>
          </a:pPr>
          <a:r>
            <a:rPr lang="es-MX" sz="1600" u="none" kern="1200" dirty="0">
              <a:latin typeface="Times New Roman" pitchFamily="18" charset="0"/>
              <a:cs typeface="Times New Roman" pitchFamily="18" charset="0"/>
            </a:rPr>
            <a:t>Responsabilidad extendida del productor</a:t>
          </a:r>
        </a:p>
        <a:p>
          <a:pPr lvl="0" algn="ctr" defTabSz="711200">
            <a:lnSpc>
              <a:spcPct val="90000"/>
            </a:lnSpc>
            <a:spcBef>
              <a:spcPct val="0"/>
            </a:spcBef>
            <a:spcAft>
              <a:spcPct val="35000"/>
            </a:spcAft>
          </a:pPr>
          <a:r>
            <a:rPr lang="es-MX" sz="1600" u="none" kern="1200" dirty="0">
              <a:latin typeface="Times New Roman" pitchFamily="18" charset="0"/>
              <a:cs typeface="Times New Roman" pitchFamily="18" charset="0"/>
            </a:rPr>
            <a:t>Entre otros</a:t>
          </a:r>
        </a:p>
      </dsp:txBody>
      <dsp:txXfrm>
        <a:off x="5895649" y="1857481"/>
        <a:ext cx="1805374" cy="180537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960D2B-48CC-4614-A356-0B1016615559}">
      <dsp:nvSpPr>
        <dsp:cNvPr id="0" name=""/>
        <dsp:cNvSpPr/>
      </dsp:nvSpPr>
      <dsp:spPr>
        <a:xfrm rot="21300000">
          <a:off x="10385" y="939804"/>
          <a:ext cx="3363604" cy="385183"/>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522524-E65A-4737-BDEE-6E0190009596}">
      <dsp:nvSpPr>
        <dsp:cNvPr id="0" name=""/>
        <dsp:cNvSpPr/>
      </dsp:nvSpPr>
      <dsp:spPr>
        <a:xfrm>
          <a:off x="406125" y="113239"/>
          <a:ext cx="1015312" cy="905916"/>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528004-9CFE-4E02-BE93-A9D0EF928FA8}">
      <dsp:nvSpPr>
        <dsp:cNvPr id="0" name=""/>
        <dsp:cNvSpPr/>
      </dsp:nvSpPr>
      <dsp:spPr>
        <a:xfrm>
          <a:off x="1545089" y="0"/>
          <a:ext cx="1580259" cy="951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_tradnl" sz="1600" kern="1200" dirty="0" smtClean="0">
              <a:latin typeface="Calibri" pitchFamily="34" charset="0"/>
            </a:rPr>
            <a:t>Nivel Nacional (por </a:t>
          </a:r>
          <a:r>
            <a:rPr lang="es-ES_tradnl" sz="1600" kern="1200" dirty="0" err="1" smtClean="0">
              <a:latin typeface="Calibri" pitchFamily="34" charset="0"/>
            </a:rPr>
            <a:t>ej</a:t>
          </a:r>
          <a:r>
            <a:rPr lang="es-ES_tradnl" sz="1600" kern="1200" dirty="0" smtClean="0">
              <a:latin typeface="Calibri" pitchFamily="34" charset="0"/>
            </a:rPr>
            <a:t>, pilotos PNUMA)</a:t>
          </a:r>
          <a:endParaRPr lang="es-MX" sz="1600" kern="1200" dirty="0">
            <a:latin typeface="Calibri" pitchFamily="34" charset="0"/>
          </a:endParaRPr>
        </a:p>
      </dsp:txBody>
      <dsp:txXfrm>
        <a:off x="1545089" y="0"/>
        <a:ext cx="1580259" cy="951212"/>
      </dsp:txXfrm>
    </dsp:sp>
    <dsp:sp modelId="{24463AA2-C318-48C3-AF34-1ACCCE3B24FC}">
      <dsp:nvSpPr>
        <dsp:cNvPr id="0" name=""/>
        <dsp:cNvSpPr/>
      </dsp:nvSpPr>
      <dsp:spPr>
        <a:xfrm>
          <a:off x="1962938" y="1245635"/>
          <a:ext cx="1015312" cy="905916"/>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664F37-72EB-47F2-B60E-4E17CB9BED12}">
      <dsp:nvSpPr>
        <dsp:cNvPr id="0" name=""/>
        <dsp:cNvSpPr/>
      </dsp:nvSpPr>
      <dsp:spPr>
        <a:xfrm>
          <a:off x="379662" y="1313579"/>
          <a:ext cx="1338989" cy="951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_tradnl" sz="1600" kern="1200" dirty="0" smtClean="0">
              <a:latin typeface="Calibri" pitchFamily="34" charset="0"/>
            </a:rPr>
            <a:t>Nivel Institucional</a:t>
          </a:r>
          <a:endParaRPr lang="es-MX" sz="1600" kern="1200" dirty="0">
            <a:latin typeface="Calibri" pitchFamily="34" charset="0"/>
          </a:endParaRPr>
        </a:p>
      </dsp:txBody>
      <dsp:txXfrm>
        <a:off x="379662" y="1313579"/>
        <a:ext cx="1338989" cy="9512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315CF8-EAB0-4C3E-9658-5299540A6FD5}">
      <dsp:nvSpPr>
        <dsp:cNvPr id="0" name=""/>
        <dsp:cNvSpPr/>
      </dsp:nvSpPr>
      <dsp:spPr>
        <a:xfrm>
          <a:off x="3224" y="325790"/>
          <a:ext cx="1519143" cy="151914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561FD7-E84A-479E-B5DC-69C0A4CC6E98}">
      <dsp:nvSpPr>
        <dsp:cNvPr id="0" name=""/>
        <dsp:cNvSpPr/>
      </dsp:nvSpPr>
      <dsp:spPr>
        <a:xfrm>
          <a:off x="250526" y="1093687"/>
          <a:ext cx="1519143" cy="180632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u="sng" kern="1200" dirty="0">
              <a:latin typeface="Arial Narrow" pitchFamily="34" charset="0"/>
              <a:cs typeface="Times New Roman" pitchFamily="18" charset="0"/>
            </a:rPr>
            <a:t>Materiales</a:t>
          </a:r>
        </a:p>
        <a:p>
          <a:pPr lvl="0" algn="ctr" defTabSz="533400">
            <a:lnSpc>
              <a:spcPct val="90000"/>
            </a:lnSpc>
            <a:spcBef>
              <a:spcPct val="0"/>
            </a:spcBef>
            <a:spcAft>
              <a:spcPct val="35000"/>
            </a:spcAft>
          </a:pPr>
          <a:r>
            <a:rPr lang="es-MX" sz="1200" u="none" kern="1200" dirty="0">
              <a:latin typeface="Arial Narrow" pitchFamily="34" charset="0"/>
              <a:cs typeface="Times New Roman" pitchFamily="18" charset="0"/>
            </a:rPr>
            <a:t>Reciclable</a:t>
          </a:r>
        </a:p>
        <a:p>
          <a:pPr lvl="0" algn="ctr" defTabSz="533400">
            <a:lnSpc>
              <a:spcPct val="90000"/>
            </a:lnSpc>
            <a:spcBef>
              <a:spcPct val="0"/>
            </a:spcBef>
            <a:spcAft>
              <a:spcPct val="35000"/>
            </a:spcAft>
          </a:pPr>
          <a:r>
            <a:rPr lang="es-MX" sz="1200" u="none" kern="1200" dirty="0">
              <a:latin typeface="Arial Narrow" pitchFamily="34" charset="0"/>
              <a:cs typeface="Times New Roman" pitchFamily="18" charset="0"/>
            </a:rPr>
            <a:t>Reciclado</a:t>
          </a:r>
        </a:p>
        <a:p>
          <a:pPr lvl="0" algn="ctr" defTabSz="533400">
            <a:lnSpc>
              <a:spcPct val="90000"/>
            </a:lnSpc>
            <a:spcBef>
              <a:spcPct val="0"/>
            </a:spcBef>
            <a:spcAft>
              <a:spcPct val="35000"/>
            </a:spcAft>
          </a:pPr>
          <a:r>
            <a:rPr lang="es-MX" sz="1200" u="none" kern="1200" dirty="0">
              <a:latin typeface="Arial Narrow" pitchFamily="34" charset="0"/>
              <a:cs typeface="Times New Roman" pitchFamily="18" charset="0"/>
            </a:rPr>
            <a:t>Biodegradable</a:t>
          </a:r>
        </a:p>
        <a:p>
          <a:pPr lvl="0" algn="ctr" defTabSz="533400">
            <a:lnSpc>
              <a:spcPct val="90000"/>
            </a:lnSpc>
            <a:spcBef>
              <a:spcPct val="0"/>
            </a:spcBef>
            <a:spcAft>
              <a:spcPct val="35000"/>
            </a:spcAft>
          </a:pPr>
          <a:r>
            <a:rPr lang="es-MX" sz="1200" u="none" kern="1200" dirty="0" smtClean="0">
              <a:latin typeface="Arial Narrow" pitchFamily="34" charset="0"/>
              <a:cs typeface="Times New Roman" pitchFamily="18" charset="0"/>
            </a:rPr>
            <a:t>Sin sustancias </a:t>
          </a:r>
          <a:r>
            <a:rPr lang="es-MX" sz="1200" u="none" kern="1200" dirty="0">
              <a:latin typeface="Arial Narrow" pitchFamily="34" charset="0"/>
              <a:cs typeface="Times New Roman" pitchFamily="18" charset="0"/>
            </a:rPr>
            <a:t>tóxicas</a:t>
          </a:r>
        </a:p>
        <a:p>
          <a:pPr lvl="0" algn="ctr" defTabSz="533400">
            <a:lnSpc>
              <a:spcPct val="90000"/>
            </a:lnSpc>
            <a:spcBef>
              <a:spcPct val="0"/>
            </a:spcBef>
            <a:spcAft>
              <a:spcPct val="35000"/>
            </a:spcAft>
          </a:pPr>
          <a:r>
            <a:rPr lang="es-MX" sz="1200" u="none" kern="1200" dirty="0">
              <a:latin typeface="Arial Narrow" pitchFamily="34" charset="0"/>
              <a:cs typeface="Times New Roman" pitchFamily="18" charset="0"/>
            </a:rPr>
            <a:t>Menos empaque</a:t>
          </a:r>
        </a:p>
        <a:p>
          <a:pPr lvl="0" algn="ctr" defTabSz="533400">
            <a:lnSpc>
              <a:spcPct val="90000"/>
            </a:lnSpc>
            <a:spcBef>
              <a:spcPct val="0"/>
            </a:spcBef>
            <a:spcAft>
              <a:spcPct val="35000"/>
            </a:spcAft>
          </a:pPr>
          <a:r>
            <a:rPr lang="es-MX" sz="1200" u="none" kern="1200" dirty="0">
              <a:latin typeface="Arial Narrow" pitchFamily="34" charset="0"/>
              <a:cs typeface="Times New Roman" pitchFamily="18" charset="0"/>
            </a:rPr>
            <a:t>Origen sostenible </a:t>
          </a:r>
        </a:p>
        <a:p>
          <a:pPr lvl="0" algn="ctr" defTabSz="533400">
            <a:lnSpc>
              <a:spcPct val="90000"/>
            </a:lnSpc>
            <a:spcBef>
              <a:spcPct val="0"/>
            </a:spcBef>
            <a:spcAft>
              <a:spcPct val="35000"/>
            </a:spcAft>
          </a:pPr>
          <a:r>
            <a:rPr lang="es-MX" sz="1200" u="none" kern="1200" dirty="0">
              <a:latin typeface="Arial Narrow" pitchFamily="34" charset="0"/>
              <a:cs typeface="Times New Roman" pitchFamily="18" charset="0"/>
            </a:rPr>
            <a:t>Entre otros</a:t>
          </a:r>
        </a:p>
      </dsp:txBody>
      <dsp:txXfrm>
        <a:off x="250526" y="1093687"/>
        <a:ext cx="1519143" cy="1806322"/>
      </dsp:txXfrm>
    </dsp:sp>
    <dsp:sp modelId="{DE880750-8718-4DDD-A5C0-1647B45E4DF0}">
      <dsp:nvSpPr>
        <dsp:cNvPr id="0" name=""/>
        <dsp:cNvSpPr/>
      </dsp:nvSpPr>
      <dsp:spPr>
        <a:xfrm>
          <a:off x="1814988" y="902847"/>
          <a:ext cx="292620" cy="36502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latin typeface="Arial Narrow" pitchFamily="34" charset="0"/>
          </a:endParaRPr>
        </a:p>
      </dsp:txBody>
      <dsp:txXfrm>
        <a:off x="1814988" y="902847"/>
        <a:ext cx="292620" cy="365028"/>
      </dsp:txXfrm>
    </dsp:sp>
    <dsp:sp modelId="{0E72BAE3-FF89-4359-BACB-242963198128}">
      <dsp:nvSpPr>
        <dsp:cNvPr id="0" name=""/>
        <dsp:cNvSpPr/>
      </dsp:nvSpPr>
      <dsp:spPr>
        <a:xfrm>
          <a:off x="2358427" y="325790"/>
          <a:ext cx="1519143" cy="151914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6AB482-A4B3-45D1-8A32-90C353D3091C}">
      <dsp:nvSpPr>
        <dsp:cNvPr id="0" name=""/>
        <dsp:cNvSpPr/>
      </dsp:nvSpPr>
      <dsp:spPr>
        <a:xfrm>
          <a:off x="2605729" y="1093687"/>
          <a:ext cx="1519143" cy="180632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u="sng" kern="1200" dirty="0">
              <a:latin typeface="Arial Narrow" pitchFamily="34" charset="0"/>
              <a:cs typeface="Times New Roman" pitchFamily="18" charset="0"/>
            </a:rPr>
            <a:t>Uso</a:t>
          </a:r>
        </a:p>
        <a:p>
          <a:pPr lvl="0" algn="ctr" defTabSz="622300">
            <a:lnSpc>
              <a:spcPct val="90000"/>
            </a:lnSpc>
            <a:spcBef>
              <a:spcPct val="0"/>
            </a:spcBef>
            <a:spcAft>
              <a:spcPct val="35000"/>
            </a:spcAft>
          </a:pPr>
          <a:r>
            <a:rPr lang="es-MX" sz="1400" u="none" kern="1200" dirty="0">
              <a:latin typeface="Arial Narrow" pitchFamily="34" charset="0"/>
              <a:cs typeface="Times New Roman" pitchFamily="18" charset="0"/>
            </a:rPr>
            <a:t>Eficiencia energética</a:t>
          </a:r>
        </a:p>
        <a:p>
          <a:pPr lvl="0" algn="ctr" defTabSz="622300">
            <a:lnSpc>
              <a:spcPct val="90000"/>
            </a:lnSpc>
            <a:spcBef>
              <a:spcPct val="0"/>
            </a:spcBef>
            <a:spcAft>
              <a:spcPct val="35000"/>
            </a:spcAft>
          </a:pPr>
          <a:r>
            <a:rPr lang="es-MX" sz="1400" u="none" kern="1200" dirty="0">
              <a:latin typeface="Arial Narrow" pitchFamily="34" charset="0"/>
              <a:cs typeface="Times New Roman" pitchFamily="18" charset="0"/>
            </a:rPr>
            <a:t>Menos consumibles</a:t>
          </a:r>
        </a:p>
        <a:p>
          <a:pPr lvl="0" algn="ctr" defTabSz="622300">
            <a:lnSpc>
              <a:spcPct val="90000"/>
            </a:lnSpc>
            <a:spcBef>
              <a:spcPct val="0"/>
            </a:spcBef>
            <a:spcAft>
              <a:spcPct val="35000"/>
            </a:spcAft>
          </a:pPr>
          <a:r>
            <a:rPr lang="es-MX" sz="1400" u="none" kern="1200" dirty="0">
              <a:latin typeface="Arial Narrow" pitchFamily="34" charset="0"/>
              <a:cs typeface="Times New Roman" pitchFamily="18" charset="0"/>
            </a:rPr>
            <a:t>Más vida útil</a:t>
          </a:r>
        </a:p>
        <a:p>
          <a:pPr lvl="0" algn="ctr" defTabSz="622300">
            <a:lnSpc>
              <a:spcPct val="90000"/>
            </a:lnSpc>
            <a:spcBef>
              <a:spcPct val="0"/>
            </a:spcBef>
            <a:spcAft>
              <a:spcPct val="35000"/>
            </a:spcAft>
          </a:pPr>
          <a:r>
            <a:rPr lang="es-MX" sz="1400" u="none" kern="1200" dirty="0">
              <a:latin typeface="Arial Narrow" pitchFamily="34" charset="0"/>
              <a:cs typeface="Times New Roman" pitchFamily="18" charset="0"/>
            </a:rPr>
            <a:t>Facilidad de reparación</a:t>
          </a:r>
        </a:p>
        <a:p>
          <a:pPr lvl="0" algn="ctr" defTabSz="622300">
            <a:lnSpc>
              <a:spcPct val="90000"/>
            </a:lnSpc>
            <a:spcBef>
              <a:spcPct val="0"/>
            </a:spcBef>
            <a:spcAft>
              <a:spcPct val="35000"/>
            </a:spcAft>
          </a:pPr>
          <a:r>
            <a:rPr lang="es-MX" sz="1400" u="none" kern="1200" dirty="0">
              <a:latin typeface="Arial Narrow" pitchFamily="34" charset="0"/>
              <a:cs typeface="Times New Roman" pitchFamily="18" charset="0"/>
            </a:rPr>
            <a:t>Entre otros</a:t>
          </a:r>
        </a:p>
      </dsp:txBody>
      <dsp:txXfrm>
        <a:off x="2605729" y="1093687"/>
        <a:ext cx="1519143" cy="1806322"/>
      </dsp:txXfrm>
    </dsp:sp>
    <dsp:sp modelId="{CEE3FD40-E6A3-4F43-916D-2968BFB4A6E0}">
      <dsp:nvSpPr>
        <dsp:cNvPr id="0" name=""/>
        <dsp:cNvSpPr/>
      </dsp:nvSpPr>
      <dsp:spPr>
        <a:xfrm>
          <a:off x="4170191" y="902847"/>
          <a:ext cx="292620" cy="36502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latin typeface="Arial Narrow" pitchFamily="34" charset="0"/>
          </a:endParaRPr>
        </a:p>
      </dsp:txBody>
      <dsp:txXfrm>
        <a:off x="4170191" y="902847"/>
        <a:ext cx="292620" cy="365028"/>
      </dsp:txXfrm>
    </dsp:sp>
    <dsp:sp modelId="{216ECAC0-ED5B-47D5-A1FF-52032F53E908}">
      <dsp:nvSpPr>
        <dsp:cNvPr id="0" name=""/>
        <dsp:cNvSpPr/>
      </dsp:nvSpPr>
      <dsp:spPr>
        <a:xfrm>
          <a:off x="4713629" y="325790"/>
          <a:ext cx="1519143" cy="151914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22BD6-785D-425D-A609-111148522907}">
      <dsp:nvSpPr>
        <dsp:cNvPr id="0" name=""/>
        <dsp:cNvSpPr/>
      </dsp:nvSpPr>
      <dsp:spPr>
        <a:xfrm>
          <a:off x="4960931" y="1093687"/>
          <a:ext cx="1519143" cy="180632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u="sng" kern="1200" dirty="0">
              <a:latin typeface="Arial Narrow" pitchFamily="34" charset="0"/>
              <a:cs typeface="Times New Roman" pitchFamily="18" charset="0"/>
            </a:rPr>
            <a:t>Residuos</a:t>
          </a:r>
        </a:p>
        <a:p>
          <a:pPr lvl="0" algn="ctr" defTabSz="711200">
            <a:lnSpc>
              <a:spcPct val="90000"/>
            </a:lnSpc>
            <a:spcBef>
              <a:spcPct val="0"/>
            </a:spcBef>
            <a:spcAft>
              <a:spcPct val="35000"/>
            </a:spcAft>
          </a:pPr>
          <a:r>
            <a:rPr lang="es-MX" sz="1600" u="none" kern="1200" dirty="0">
              <a:latin typeface="Arial Narrow" pitchFamily="34" charset="0"/>
              <a:cs typeface="Times New Roman" pitchFamily="18" charset="0"/>
            </a:rPr>
            <a:t>Menor generación de residuos</a:t>
          </a:r>
        </a:p>
        <a:p>
          <a:pPr lvl="0" algn="ctr" defTabSz="711200">
            <a:lnSpc>
              <a:spcPct val="90000"/>
            </a:lnSpc>
            <a:spcBef>
              <a:spcPct val="0"/>
            </a:spcBef>
            <a:spcAft>
              <a:spcPct val="35000"/>
            </a:spcAft>
          </a:pPr>
          <a:r>
            <a:rPr lang="es-MX" sz="1600" u="none" kern="1200" dirty="0">
              <a:latin typeface="Arial Narrow" pitchFamily="34" charset="0"/>
              <a:cs typeface="Times New Roman" pitchFamily="18" charset="0"/>
            </a:rPr>
            <a:t>Responsabilidad extendida del productor</a:t>
          </a:r>
        </a:p>
        <a:p>
          <a:pPr lvl="0" algn="ctr" defTabSz="711200">
            <a:lnSpc>
              <a:spcPct val="90000"/>
            </a:lnSpc>
            <a:spcBef>
              <a:spcPct val="0"/>
            </a:spcBef>
            <a:spcAft>
              <a:spcPct val="35000"/>
            </a:spcAft>
          </a:pPr>
          <a:r>
            <a:rPr lang="es-MX" sz="1600" u="none" kern="1200" dirty="0">
              <a:latin typeface="Arial Narrow" pitchFamily="34" charset="0"/>
              <a:cs typeface="Times New Roman" pitchFamily="18" charset="0"/>
            </a:rPr>
            <a:t>Entre otros</a:t>
          </a:r>
        </a:p>
      </dsp:txBody>
      <dsp:txXfrm>
        <a:off x="4960931" y="1093687"/>
        <a:ext cx="1519143" cy="180632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3580C8-C401-454A-9AF1-11722DFDC181}">
      <dsp:nvSpPr>
        <dsp:cNvPr id="0" name=""/>
        <dsp:cNvSpPr/>
      </dsp:nvSpPr>
      <dsp:spPr>
        <a:xfrm>
          <a:off x="2839560" y="472459"/>
          <a:ext cx="4175760" cy="417576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CR" sz="1600" kern="1200" noProof="0" dirty="0" smtClean="0"/>
            <a:t>- Mejor valor para el dinero</a:t>
          </a:r>
        </a:p>
        <a:p>
          <a:pPr lvl="0" algn="ctr" defTabSz="711200">
            <a:lnSpc>
              <a:spcPct val="90000"/>
            </a:lnSpc>
            <a:spcBef>
              <a:spcPct val="0"/>
            </a:spcBef>
            <a:spcAft>
              <a:spcPct val="35000"/>
            </a:spcAft>
          </a:pPr>
          <a:r>
            <a:rPr lang="es-CR" sz="1600" kern="1200" noProof="0" dirty="0" smtClean="0"/>
            <a:t>- Transparencia y anticorrupción</a:t>
          </a:r>
          <a:endParaRPr lang="es-CR" sz="1600" kern="1200" noProof="0" dirty="0"/>
        </a:p>
      </dsp:txBody>
      <dsp:txXfrm>
        <a:off x="3396328" y="1203217"/>
        <a:ext cx="3062224" cy="1879092"/>
      </dsp:txXfrm>
    </dsp:sp>
    <dsp:sp modelId="{C10795F5-4C76-4E3E-B5C1-96CB730725A9}">
      <dsp:nvSpPr>
        <dsp:cNvPr id="0" name=""/>
        <dsp:cNvSpPr/>
      </dsp:nvSpPr>
      <dsp:spPr>
        <a:xfrm>
          <a:off x="4241627" y="2682229"/>
          <a:ext cx="4175760" cy="417576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622300">
            <a:lnSpc>
              <a:spcPct val="90000"/>
            </a:lnSpc>
            <a:spcBef>
              <a:spcPct val="0"/>
            </a:spcBef>
            <a:spcAft>
              <a:spcPct val="35000"/>
            </a:spcAft>
          </a:pPr>
          <a:r>
            <a:rPr lang="es-CR" sz="1400" kern="1200" noProof="0" dirty="0" smtClean="0"/>
            <a:t>- Productos/Servicios con mejor desempeño ambiental </a:t>
          </a:r>
        </a:p>
        <a:p>
          <a:pPr lvl="0" algn="r" defTabSz="622300">
            <a:lnSpc>
              <a:spcPct val="90000"/>
            </a:lnSpc>
            <a:spcBef>
              <a:spcPct val="0"/>
            </a:spcBef>
            <a:spcAft>
              <a:spcPct val="35000"/>
            </a:spcAft>
          </a:pPr>
          <a:r>
            <a:rPr lang="es-CR" sz="1400" kern="1200" noProof="0" dirty="0" smtClean="0"/>
            <a:t>- Empresas con sistemas de gestión ambiental</a:t>
          </a:r>
          <a:endParaRPr lang="es-CR" sz="1400" kern="1200" noProof="0" dirty="0"/>
        </a:p>
      </dsp:txBody>
      <dsp:txXfrm>
        <a:off x="5518714" y="3760967"/>
        <a:ext cx="2505456" cy="2296668"/>
      </dsp:txXfrm>
    </dsp:sp>
    <dsp:sp modelId="{8671ACC5-73A8-41DD-B95E-00906FCC6A87}">
      <dsp:nvSpPr>
        <dsp:cNvPr id="0" name=""/>
        <dsp:cNvSpPr/>
      </dsp:nvSpPr>
      <dsp:spPr>
        <a:xfrm>
          <a:off x="1437493" y="2682229"/>
          <a:ext cx="4175760" cy="417576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622300">
            <a:lnSpc>
              <a:spcPct val="90000"/>
            </a:lnSpc>
            <a:spcBef>
              <a:spcPct val="0"/>
            </a:spcBef>
            <a:spcAft>
              <a:spcPct val="35000"/>
            </a:spcAft>
          </a:pPr>
          <a:r>
            <a:rPr lang="es-CR" sz="1400" kern="1200" noProof="0" dirty="0" smtClean="0"/>
            <a:t>- Productos/Servicios con requerimientos sociales</a:t>
          </a:r>
        </a:p>
        <a:p>
          <a:pPr lvl="0" algn="l" defTabSz="622300">
            <a:lnSpc>
              <a:spcPct val="90000"/>
            </a:lnSpc>
            <a:spcBef>
              <a:spcPct val="0"/>
            </a:spcBef>
            <a:spcAft>
              <a:spcPct val="35000"/>
            </a:spcAft>
          </a:pPr>
          <a:r>
            <a:rPr lang="es-CR" sz="1400" kern="1200" noProof="0" dirty="0" smtClean="0"/>
            <a:t>- Oportunidades de empleo</a:t>
          </a:r>
        </a:p>
        <a:p>
          <a:pPr lvl="0" algn="l" defTabSz="622300">
            <a:lnSpc>
              <a:spcPct val="90000"/>
            </a:lnSpc>
            <a:spcBef>
              <a:spcPct val="0"/>
            </a:spcBef>
            <a:spcAft>
              <a:spcPct val="35000"/>
            </a:spcAft>
          </a:pPr>
          <a:r>
            <a:rPr lang="es-CR" sz="1400" kern="1200" noProof="0" dirty="0" smtClean="0"/>
            <a:t>- Condiciones de trabajo decentes</a:t>
          </a:r>
        </a:p>
        <a:p>
          <a:pPr lvl="0" algn="l" defTabSz="622300">
            <a:lnSpc>
              <a:spcPct val="90000"/>
            </a:lnSpc>
            <a:spcBef>
              <a:spcPct val="0"/>
            </a:spcBef>
            <a:spcAft>
              <a:spcPct val="35000"/>
            </a:spcAft>
          </a:pPr>
          <a:r>
            <a:rPr lang="es-CR" sz="1400" kern="1200" noProof="0" dirty="0" smtClean="0"/>
            <a:t>- Diseño para todos (accesibilidad)</a:t>
          </a:r>
        </a:p>
        <a:p>
          <a:pPr lvl="0" algn="l" defTabSz="622300">
            <a:lnSpc>
              <a:spcPct val="90000"/>
            </a:lnSpc>
            <a:spcBef>
              <a:spcPct val="0"/>
            </a:spcBef>
            <a:spcAft>
              <a:spcPct val="35000"/>
            </a:spcAft>
          </a:pPr>
          <a:r>
            <a:rPr lang="es-CR" sz="1400" kern="1200" noProof="0" dirty="0" smtClean="0"/>
            <a:t>- Inclusión social</a:t>
          </a:r>
        </a:p>
        <a:p>
          <a:pPr lvl="0" algn="l" defTabSz="622300">
            <a:lnSpc>
              <a:spcPct val="90000"/>
            </a:lnSpc>
            <a:spcBef>
              <a:spcPct val="0"/>
            </a:spcBef>
            <a:spcAft>
              <a:spcPct val="35000"/>
            </a:spcAft>
          </a:pPr>
          <a:r>
            <a:rPr lang="es-CR" sz="1400" kern="1200" noProof="0" dirty="0" smtClean="0"/>
            <a:t>- Comercio Justo /Comercio ético</a:t>
          </a:r>
        </a:p>
        <a:p>
          <a:pPr lvl="0" algn="l" defTabSz="622300">
            <a:lnSpc>
              <a:spcPct val="90000"/>
            </a:lnSpc>
            <a:spcBef>
              <a:spcPct val="0"/>
            </a:spcBef>
            <a:spcAft>
              <a:spcPct val="35000"/>
            </a:spcAft>
          </a:pPr>
          <a:r>
            <a:rPr lang="es-CR" sz="1400" kern="1200" noProof="0" dirty="0" smtClean="0"/>
            <a:t>- Empresas con RS</a:t>
          </a:r>
        </a:p>
      </dsp:txBody>
      <dsp:txXfrm>
        <a:off x="1830710" y="3760967"/>
        <a:ext cx="2505456" cy="2296668"/>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vl1pPr>
          </a:lstStyle>
          <a:p>
            <a:pPr>
              <a:defRPr/>
            </a:pPr>
            <a:endParaRPr lang="en-US"/>
          </a:p>
        </p:txBody>
      </p:sp>
      <p:sp>
        <p:nvSpPr>
          <p:cNvPr id="16387" name="Rectangle 3"/>
          <p:cNvSpPr>
            <a:spLocks noGrp="1" noChangeArrowheads="1"/>
          </p:cNvSpPr>
          <p:nvPr>
            <p:ph type="dt" sz="quarter" idx="1"/>
          </p:nvPr>
        </p:nvSpPr>
        <p:spPr bwMode="auto">
          <a:xfrm>
            <a:off x="3898102"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vl1pPr>
          </a:lstStyle>
          <a:p>
            <a:pPr>
              <a:defRPr/>
            </a:pPr>
            <a:fld id="{C8C4E2D2-4E0F-4E51-B8D2-1D9400EAD77C}" type="datetime1">
              <a:rPr lang="en-US"/>
              <a:pPr>
                <a:defRPr/>
              </a:pPr>
              <a:t>10/22/2014</a:t>
            </a:fld>
            <a:endParaRPr lang="en-US"/>
          </a:p>
        </p:txBody>
      </p:sp>
      <p:sp>
        <p:nvSpPr>
          <p:cNvPr id="16388" name="Rectangle 4"/>
          <p:cNvSpPr>
            <a:spLocks noGrp="1" noChangeArrowheads="1"/>
          </p:cNvSpPr>
          <p:nvPr>
            <p:ph type="ftr" sz="quarter" idx="2"/>
          </p:nvPr>
        </p:nvSpPr>
        <p:spPr bwMode="auto">
          <a:xfrm>
            <a:off x="0"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vl1pPr>
          </a:lstStyle>
          <a:p>
            <a:pPr>
              <a:defRPr/>
            </a:pPr>
            <a:endParaRPr lang="en-US"/>
          </a:p>
        </p:txBody>
      </p:sp>
      <p:sp>
        <p:nvSpPr>
          <p:cNvPr id="16389" name="Rectangle 5"/>
          <p:cNvSpPr>
            <a:spLocks noGrp="1" noChangeArrowheads="1"/>
          </p:cNvSpPr>
          <p:nvPr>
            <p:ph type="sldNum" sz="quarter" idx="3"/>
          </p:nvPr>
        </p:nvSpPr>
        <p:spPr bwMode="auto">
          <a:xfrm>
            <a:off x="3898102"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vl1pPr>
          </a:lstStyle>
          <a:p>
            <a:pPr>
              <a:defRPr/>
            </a:pPr>
            <a:fld id="{9F7C2364-9B2A-43EE-AAE1-102890026E1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vl1pPr>
          </a:lstStyle>
          <a:p>
            <a:pPr>
              <a:defRPr/>
            </a:pPr>
            <a:endParaRPr lang="es-ES"/>
          </a:p>
        </p:txBody>
      </p:sp>
      <p:sp>
        <p:nvSpPr>
          <p:cNvPr id="22531"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vl1pPr>
          </a:lstStyle>
          <a:p>
            <a:pPr>
              <a:defRPr/>
            </a:pPr>
            <a:fld id="{77B1F1C0-8DAB-4982-9AF6-7CE2C7942082}" type="datetime1">
              <a:rPr lang="es-ES"/>
              <a:pPr>
                <a:defRPr/>
              </a:pPr>
              <a:t>22/10/2014</a:t>
            </a:fld>
            <a:endParaRPr lang="es-ES"/>
          </a:p>
        </p:txBody>
      </p:sp>
      <p:sp>
        <p:nvSpPr>
          <p:cNvPr id="77828"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s-ES" noProof="0" smtClean="0"/>
              <a:t>Click to edit Master text styles</a:t>
            </a:r>
          </a:p>
          <a:p>
            <a:pPr lvl="1"/>
            <a:r>
              <a:rPr lang="es-ES" noProof="0" smtClean="0"/>
              <a:t>Second level</a:t>
            </a:r>
          </a:p>
          <a:p>
            <a:pPr lvl="2"/>
            <a:r>
              <a:rPr lang="es-ES" noProof="0" smtClean="0"/>
              <a:t>Third level</a:t>
            </a:r>
          </a:p>
          <a:p>
            <a:pPr lvl="3"/>
            <a:r>
              <a:rPr lang="es-ES" noProof="0" smtClean="0"/>
              <a:t>Fourth level</a:t>
            </a:r>
          </a:p>
          <a:p>
            <a:pPr lvl="4"/>
            <a:r>
              <a:rPr lang="es-ES" noProof="0" smtClean="0"/>
              <a:t>Fifth level</a:t>
            </a:r>
          </a:p>
        </p:txBody>
      </p:sp>
      <p:sp>
        <p:nvSpPr>
          <p:cNvPr id="22534"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vl1pPr>
          </a:lstStyle>
          <a:p>
            <a:pPr>
              <a:defRPr/>
            </a:pPr>
            <a:endParaRPr lang="es-ES"/>
          </a:p>
        </p:txBody>
      </p:sp>
      <p:sp>
        <p:nvSpPr>
          <p:cNvPr id="22535"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vl1pPr>
          </a:lstStyle>
          <a:p>
            <a:pPr>
              <a:defRPr/>
            </a:pPr>
            <a:fld id="{CA23D535-67CA-4A92-984F-99EAF1BF9786}"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4E579B-D3F4-414A-9DD0-D8C2935BAA27}"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17600" y="698500"/>
            <a:ext cx="4648200" cy="3486150"/>
          </a:xfrm>
          <a:ln/>
        </p:spPr>
      </p:sp>
      <p:sp>
        <p:nvSpPr>
          <p:cNvPr id="99331" name="Rectangle 3"/>
          <p:cNvSpPr>
            <a:spLocks noGrp="1" noChangeArrowheads="1"/>
          </p:cNvSpPr>
          <p:nvPr>
            <p:ph type="body" idx="1"/>
          </p:nvPr>
        </p:nvSpPr>
        <p:spPr>
          <a:xfrm>
            <a:off x="917579" y="4417405"/>
            <a:ext cx="5046663" cy="4180152"/>
          </a:xfrm>
          <a:noFill/>
          <a:ln/>
        </p:spPr>
        <p:txBody>
          <a:bodyPr/>
          <a:lstStyle/>
          <a:p>
            <a:pPr eaLnBrk="1" hangingPunct="1"/>
            <a:endParaRPr lang="es-ES" smtClean="0"/>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C458C5F5-90DD-4EC3-AF09-2E6C898829A8}" type="slidenum">
              <a:rPr lang="es-MX" smtClean="0"/>
              <a:pPr/>
              <a:t>28</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17600" y="698500"/>
            <a:ext cx="4648200" cy="3486150"/>
          </a:xfrm>
          <a:ln/>
        </p:spPr>
      </p:sp>
      <p:sp>
        <p:nvSpPr>
          <p:cNvPr id="153603" name="Rectangle 3"/>
          <p:cNvSpPr>
            <a:spLocks noGrp="1" noChangeArrowheads="1"/>
          </p:cNvSpPr>
          <p:nvPr>
            <p:ph type="body" idx="1"/>
          </p:nvPr>
        </p:nvSpPr>
        <p:spPr>
          <a:xfrm>
            <a:off x="915983" y="4415790"/>
            <a:ext cx="5049849" cy="4181767"/>
          </a:xfrm>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5325"/>
            <a:ext cx="4648200" cy="3486150"/>
          </a:xfrm>
          <a:ln/>
        </p:spPr>
      </p:sp>
      <p:sp>
        <p:nvSpPr>
          <p:cNvPr id="125955" name="Rectangle 3"/>
          <p:cNvSpPr>
            <a:spLocks noGrp="1" noChangeArrowheads="1"/>
          </p:cNvSpPr>
          <p:nvPr>
            <p:ph type="body" idx="1"/>
          </p:nvPr>
        </p:nvSpPr>
        <p:spPr>
          <a:xfrm>
            <a:off x="919171" y="4414177"/>
            <a:ext cx="5043478" cy="4186608"/>
          </a:xfrm>
          <a:noFill/>
          <a:ln/>
        </p:spPr>
        <p:txBody>
          <a:bodyPr/>
          <a:lstStyle/>
          <a:p>
            <a:pPr eaLnBrk="1" hangingPunct="1"/>
            <a:r>
              <a:rPr lang="es-ES" smtClean="0"/>
              <a:t>Estos dos círculos NO son excluyentes, pero si se aprecia que los objetivos son diferentes.</a:t>
            </a:r>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pPr>
              <a:defRPr/>
            </a:pPr>
            <a:fld id="{CA23D535-67CA-4A92-984F-99EAF1BF9786}" type="slidenum">
              <a:rPr lang="es-ES" smtClean="0"/>
              <a:pPr>
                <a:defRPr/>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s-MX" smtClean="0"/>
          </a:p>
        </p:txBody>
      </p:sp>
      <p:sp>
        <p:nvSpPr>
          <p:cNvPr id="137220" name="Slide Number Placeholder 3"/>
          <p:cNvSpPr>
            <a:spLocks noGrp="1"/>
          </p:cNvSpPr>
          <p:nvPr>
            <p:ph type="sldNum" sz="quarter" idx="5"/>
          </p:nvPr>
        </p:nvSpPr>
        <p:spPr>
          <a:noFill/>
        </p:spPr>
        <p:txBody>
          <a:bodyPr/>
          <a:lstStyle/>
          <a:p>
            <a:fld id="{AED550AB-0850-4D26-B58F-22FD0DD53EF4}" type="slidenum">
              <a:rPr lang="es-ES" smtClean="0"/>
              <a:pPr/>
              <a:t>8</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
        <p:nvSpPr>
          <p:cNvPr id="6" name="Slide Number Placeholder 5"/>
          <p:cNvSpPr>
            <a:spLocks noGrp="1"/>
          </p:cNvSpPr>
          <p:nvPr>
            <p:ph type="sldNum" sz="quarter" idx="12"/>
          </p:nvPr>
        </p:nvSpPr>
        <p:spPr/>
        <p:txBody>
          <a:bodyPr/>
          <a:lstStyle/>
          <a:p>
            <a:pPr>
              <a:defRPr/>
            </a:pPr>
            <a:fld id="{CA23D535-67CA-4A92-984F-99EAF1BF9786}" type="slidenum">
              <a:rPr lang="es-ES" smtClean="0"/>
              <a:pPr>
                <a:defRPr/>
              </a:pPr>
              <a:t>12</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Date Placeholder 3"/>
          <p:cNvSpPr>
            <a:spLocks noGrp="1"/>
          </p:cNvSpPr>
          <p:nvPr>
            <p:ph type="dt" idx="10"/>
          </p:nvPr>
        </p:nvSpPr>
        <p:spPr/>
        <p:txBody>
          <a:bodyPr/>
          <a:lstStyle/>
          <a:p>
            <a:pPr>
              <a:defRPr/>
            </a:pPr>
            <a:r>
              <a:rPr lang="es-ES" smtClean="0"/>
              <a:t>2012</a:t>
            </a:r>
            <a:endParaRPr lang="es-ES"/>
          </a:p>
        </p:txBody>
      </p:sp>
      <p:sp>
        <p:nvSpPr>
          <p:cNvPr id="5" name="Footer Placeholder 4"/>
          <p:cNvSpPr>
            <a:spLocks noGrp="1"/>
          </p:cNvSpPr>
          <p:nvPr>
            <p:ph type="ftr" sz="quarter" idx="11"/>
          </p:nvPr>
        </p:nvSpPr>
        <p:spPr/>
        <p:txBody>
          <a:bodyPr/>
          <a:lstStyle/>
          <a:p>
            <a:pPr>
              <a:defRPr/>
            </a:pPr>
            <a:r>
              <a:rPr lang="es-ES" smtClean="0"/>
              <a:t>© Prohibida la reproducción parcial o total sin la autorización de CEGESTI</a:t>
            </a:r>
            <a:endParaRPr lang="es-ES"/>
          </a:p>
        </p:txBody>
      </p:sp>
      <p:sp>
        <p:nvSpPr>
          <p:cNvPr id="6" name="Slide Number Placeholder 5"/>
          <p:cNvSpPr>
            <a:spLocks noGrp="1"/>
          </p:cNvSpPr>
          <p:nvPr>
            <p:ph type="sldNum" sz="quarter" idx="12"/>
          </p:nvPr>
        </p:nvSpPr>
        <p:spPr/>
        <p:txBody>
          <a:bodyPr/>
          <a:lstStyle/>
          <a:p>
            <a:pPr>
              <a:defRPr/>
            </a:pPr>
            <a:fld id="{CA23D535-67CA-4A92-984F-99EAF1BF9786}" type="slidenum">
              <a:rPr lang="es-ES" smtClean="0"/>
              <a:pPr>
                <a:defRPr/>
              </a:pPr>
              <a:t>13</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dirty="0"/>
          </a:p>
        </p:txBody>
      </p:sp>
      <p:sp>
        <p:nvSpPr>
          <p:cNvPr id="4" name="Slide Number Placeholder 3"/>
          <p:cNvSpPr>
            <a:spLocks noGrp="1"/>
          </p:cNvSpPr>
          <p:nvPr>
            <p:ph type="sldNum" sz="quarter" idx="10"/>
          </p:nvPr>
        </p:nvSpPr>
        <p:spPr/>
        <p:txBody>
          <a:bodyPr/>
          <a:lstStyle/>
          <a:p>
            <a:fld id="{BC057A4B-FBF3-4893-A449-8B15F71F5649}" type="slidenum">
              <a:rPr lang="es-CR" smtClean="0"/>
              <a:pPr/>
              <a:t>16</a:t>
            </a:fld>
            <a:endParaRPr lang="es-C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1119188" y="696913"/>
            <a:ext cx="4646612" cy="3486150"/>
          </a:xfrm>
          <a:ln/>
        </p:spPr>
      </p:sp>
      <p:sp>
        <p:nvSpPr>
          <p:cNvPr id="228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1119188" y="696913"/>
            <a:ext cx="4646612" cy="3486150"/>
          </a:xfrm>
          <a:ln/>
        </p:spPr>
      </p:sp>
      <p:sp>
        <p:nvSpPr>
          <p:cNvPr id="228355"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C1C8E0F-2202-4B15-888E-EB9F5CA499D1}" type="datetime1">
              <a:rPr lang="en-US"/>
              <a:pPr>
                <a:defRPr/>
              </a:pPr>
              <a:t>10/22/2014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F7B480-3113-4493-89AA-D90BBBC389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21AB85-4C5D-40EB-8577-ADB4CCE97406}" type="datetime1">
              <a:rPr lang="en-US"/>
              <a:pPr>
                <a:defRPr/>
              </a:pPr>
              <a:t>10/22/2014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A6DFDE-FBAD-4C8A-A56B-B56C5A706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72BD31-D987-4A3C-9BE5-B3C754992894}" type="datetime1">
              <a:rPr lang="en-US"/>
              <a:pPr>
                <a:defRPr/>
              </a:pPr>
              <a:t>10/22/2014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5912A1-6087-4E78-9303-3BA7D6C7D3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3"/>
          <p:cNvSpPr>
            <a:spLocks noGrp="1"/>
          </p:cNvSpPr>
          <p:nvPr>
            <p:ph type="dt" sz="half" idx="10"/>
          </p:nvPr>
        </p:nvSpPr>
        <p:spPr/>
        <p:txBody>
          <a:bodyPr/>
          <a:lstStyle>
            <a:lvl1pPr>
              <a:defRPr/>
            </a:lvl1pPr>
          </a:lstStyle>
          <a:p>
            <a:pPr>
              <a:defRPr/>
            </a:pPr>
            <a:fld id="{A84D123A-726A-4CBB-AAC1-CFC2B2451554}" type="datetime1">
              <a:rPr lang="en-US"/>
              <a:pPr>
                <a:defRPr/>
              </a:pPr>
              <a:t>10/22/2014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1D6FE9-D883-4AF6-8CB0-F2FB00B6E44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3" name="Date Placeholder 3"/>
          <p:cNvSpPr>
            <a:spLocks noGrp="1"/>
          </p:cNvSpPr>
          <p:nvPr>
            <p:ph type="dt" sz="half" idx="10"/>
          </p:nvPr>
        </p:nvSpPr>
        <p:spPr/>
        <p:txBody>
          <a:bodyPr/>
          <a:lstStyle>
            <a:lvl1pPr>
              <a:defRPr/>
            </a:lvl1pPr>
          </a:lstStyle>
          <a:p>
            <a:pPr>
              <a:defRPr/>
            </a:pPr>
            <a:fld id="{6B7F94CA-F77F-40D7-85FD-36D0D5EC329A}" type="datetime1">
              <a:rPr lang="en-US"/>
              <a:pPr>
                <a:defRPr/>
              </a:pPr>
              <a:t>10/22/2014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A00186-0795-410B-B027-CB45D02D18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1039D5-C5A6-4D17-ACBA-DA1B3F75085C}" type="datetime1">
              <a:rPr lang="en-US"/>
              <a:pPr>
                <a:defRPr/>
              </a:pPr>
              <a:t>10/22/2014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9DE88F-E8CD-4A4E-999A-DA26E7FC53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2FAE8D-D6D4-4076-A50D-7CBFA05966BC}" type="datetime1">
              <a:rPr lang="en-US"/>
              <a:pPr>
                <a:defRPr/>
              </a:pPr>
              <a:t>10/22/2014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896CAF-EBBC-46FD-A226-4BF613A931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4FE7E2-06F8-4A02-AF56-1AA5791AB104}" type="datetime1">
              <a:rPr lang="en-US"/>
              <a:pPr>
                <a:defRPr/>
              </a:pPr>
              <a:t>10/22/2014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B072BF-2077-4718-BB83-9B65CFCA42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4A7542-1149-4AF6-8DD3-1E117440EA5F}" type="datetime1">
              <a:rPr lang="en-US"/>
              <a:pPr>
                <a:defRPr/>
              </a:pPr>
              <a:t>10/22/2014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44863C-B8E3-4DA9-B16C-5B6C130A2FA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C26225-DD8D-4ADE-8259-1074E9B65CD5}" type="datetime1">
              <a:rPr lang="en-US"/>
              <a:pPr>
                <a:defRPr/>
              </a:pPr>
              <a:t>10/22/2014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93DBAE-4CE7-4CD3-B71E-BD40A9C62C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434BE2-55E2-4E99-90AC-524CC29A8A19}" type="datetime1">
              <a:rPr lang="en-US"/>
              <a:pPr>
                <a:defRPr/>
              </a:pPr>
              <a:t>10/22/2014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22DDD55-6D84-4EA3-B847-874FE8D5C4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331FAD-44CD-44B2-9EA3-BFC266F27F23}" type="datetime1">
              <a:rPr lang="en-US"/>
              <a:pPr>
                <a:defRPr/>
              </a:pPr>
              <a:t>10/22/2014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AC0818-88F5-4EDF-9C08-7099A7EE94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B99F4F-C56C-4041-8D9C-895346AAB5E0}" type="datetime1">
              <a:rPr lang="en-US"/>
              <a:pPr>
                <a:defRPr/>
              </a:pPr>
              <a:t>10/22/2014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A3F742-805E-42FE-9BD7-E56C3D4C50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77EF4D29-AB17-4EA5-90E5-4FE77CE375BB}" type="datetime1">
              <a:rPr lang="en-US"/>
              <a:pPr>
                <a:defRPr/>
              </a:pPr>
              <a:t>10/22/2014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65ACDD5-73D1-444B-904E-06B4A87DDADD}" type="slidenum">
              <a:rPr lang="en-US"/>
              <a:pPr>
                <a:defRPr/>
              </a:pPr>
              <a:t>‹#›</a:t>
            </a:fld>
            <a:endParaRPr lang="en-US"/>
          </a:p>
        </p:txBody>
      </p:sp>
      <p:pic>
        <p:nvPicPr>
          <p:cNvPr id="8" name="Picture 7" descr="plantilla pp-01.jpg"/>
          <p:cNvPicPr>
            <a:picLocks noChangeAspect="1"/>
          </p:cNvPicPr>
          <p:nvPr userDrawn="1"/>
        </p:nvPicPr>
        <p:blipFill>
          <a:blip r:embed="rId15">
            <a:extLst>
              <a:ext uri="{28A0092B-C50C-407E-A947-70E740481C1C}">
                <a14:useLocalDpi xmlns="" xmlns:a14="http://schemas.microsoft.com/office/drawing/2010/main" val="0"/>
              </a:ext>
            </a:extLst>
          </a:blip>
          <a:stretch>
            <a:fillRect/>
          </a:stretch>
        </p:blipFill>
        <p:spPr>
          <a:xfrm>
            <a:off x="0" y="0"/>
            <a:ext cx="9143999" cy="69934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mprasresponsables.org/manuales.html" TargetMode="External"/><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diagramLayout" Target="../diagrams/layout4.xml"/><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36.jpeg"/><Relationship Id="rId5" Type="http://schemas.openxmlformats.org/officeDocument/2006/relationships/diagramColors" Target="../diagrams/colors4.xml"/><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diagramQuickStyle" Target="../diagrams/quickStyle4.xml"/><Relationship Id="rId9" Type="http://schemas.openxmlformats.org/officeDocument/2006/relationships/image" Target="../media/image34.png"/><Relationship Id="rId1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png"/><Relationship Id="rId7" Type="http://schemas.openxmlformats.org/officeDocument/2006/relationships/image" Target="../media/image9.emf"/><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emf"/></Relationships>
</file>

<file path=ppt/slides/_rels/slide30.xml.rels><?xml version="1.0" encoding="UTF-8" standalone="yes"?>
<Relationships xmlns="http://schemas.openxmlformats.org/package/2006/relationships"><Relationship Id="rId3" Type="http://schemas.openxmlformats.org/officeDocument/2006/relationships/hyperlink" Target="mailto:saguilar@cegesti.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www.cegesti.org/" TargetMode="External"/><Relationship Id="rId4" Type="http://schemas.openxmlformats.org/officeDocument/2006/relationships/hyperlink" Target="http://www.comprasresponsable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mprasresponsable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mined.gob.sv/index.php/temas/alfabetizacion/item/5682-paquete-escolar-beneficia-a-econom%C3%ADa-local.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inclusion.gob.ec/socializacion-del-ieps-en-programa-hilando-el-desarrollo-facilita-participacion-de-artesanos-en-la-confeccion-de-uniformes-escolares/" TargetMode="External"/><Relationship Id="rId2" Type="http://schemas.openxmlformats.org/officeDocument/2006/relationships/image" Target="../media/image18.gif"/><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1" y="228600"/>
            <a:ext cx="6901562" cy="685800"/>
          </a:xfrm>
          <a:solidFill>
            <a:schemeClr val="accent5">
              <a:lumMod val="50000"/>
            </a:schemeClr>
          </a:solidFill>
        </p:spPr>
        <p:txBody>
          <a:bodyPr rtlCol="0">
            <a:normAutofit fontScale="90000"/>
          </a:bodyPr>
          <a:lstStyle/>
          <a:p>
            <a:r>
              <a:rPr lang="es-ES" dirty="0" smtClean="0">
                <a:solidFill>
                  <a:schemeClr val="bg1"/>
                </a:solidFill>
              </a:rPr>
              <a:t>Compras Públicas Sostenibles</a:t>
            </a:r>
            <a:endParaRPr lang="es-MX" dirty="0">
              <a:solidFill>
                <a:schemeClr val="bg1"/>
              </a:solidFill>
            </a:endParaRPr>
          </a:p>
        </p:txBody>
      </p:sp>
      <p:sp>
        <p:nvSpPr>
          <p:cNvPr id="16" name="Rectangle 4"/>
          <p:cNvSpPr>
            <a:spLocks noChangeArrowheads="1"/>
          </p:cNvSpPr>
          <p:nvPr/>
        </p:nvSpPr>
        <p:spPr bwMode="auto">
          <a:xfrm>
            <a:off x="4686300" y="5192713"/>
            <a:ext cx="4292600" cy="1006475"/>
          </a:xfrm>
          <a:prstGeom prst="rect">
            <a:avLst/>
          </a:prstGeom>
          <a:noFill/>
          <a:ln w="9525">
            <a:noFill/>
            <a:miter lim="800000"/>
            <a:headEnd/>
            <a:tailEnd/>
          </a:ln>
        </p:spPr>
        <p:txBody>
          <a:bodyPr wrap="none" anchor="ctr">
            <a:spAutoFit/>
          </a:bodyPr>
          <a:lstStyle/>
          <a:p>
            <a:pPr algn="r" eaLnBrk="0" hangingPunct="0"/>
            <a:r>
              <a:rPr lang="es-CR" sz="2000" dirty="0"/>
              <a:t>Ing. Sylvia Aguilar</a:t>
            </a:r>
          </a:p>
          <a:p>
            <a:pPr algn="r" eaLnBrk="0" hangingPunct="0"/>
            <a:r>
              <a:rPr lang="es-CR" sz="2000" dirty="0"/>
              <a:t>Coordinadora Ambiente y Desarrollo</a:t>
            </a:r>
          </a:p>
          <a:p>
            <a:pPr algn="r" eaLnBrk="0" hangingPunct="0"/>
            <a:r>
              <a:rPr lang="es-CR" sz="2000" dirty="0"/>
              <a:t>CEGESTI</a:t>
            </a:r>
            <a:r>
              <a:rPr lang="es-ES" sz="2000" dirty="0"/>
              <a:t> </a:t>
            </a:r>
          </a:p>
        </p:txBody>
      </p:sp>
      <p:sp>
        <p:nvSpPr>
          <p:cNvPr id="15" name="TextBox 14"/>
          <p:cNvSpPr txBox="1"/>
          <p:nvPr/>
        </p:nvSpPr>
        <p:spPr>
          <a:xfrm>
            <a:off x="1897203" y="1551970"/>
            <a:ext cx="5004360" cy="892552"/>
          </a:xfrm>
          <a:prstGeom prst="rect">
            <a:avLst/>
          </a:prstGeom>
          <a:noFill/>
        </p:spPr>
        <p:txBody>
          <a:bodyPr wrap="square" rtlCol="0">
            <a:spAutoFit/>
          </a:bodyPr>
          <a:lstStyle/>
          <a:p>
            <a:pPr algn="ctr"/>
            <a:r>
              <a:rPr lang="es-MX" sz="2800" dirty="0" smtClean="0"/>
              <a:t>América Latina y el Caribe</a:t>
            </a:r>
          </a:p>
          <a:p>
            <a:pPr algn="ctr"/>
            <a:r>
              <a:rPr lang="es-MX" sz="2400" dirty="0" smtClean="0"/>
              <a:t>Ejemplos de experiencias / casos</a:t>
            </a:r>
            <a:endParaRPr lang="es-MX" sz="2800" dirty="0"/>
          </a:p>
        </p:txBody>
      </p:sp>
      <p:pic>
        <p:nvPicPr>
          <p:cNvPr id="17" name="Picture 2" descr="C:\Users\aguilasy\AppData\Local\Microsoft\Windows\Temporary Internet Files\Low\Content.IE5\8LR4UX0H\MC900438063[1].PNG"/>
          <p:cNvPicPr>
            <a:picLocks noChangeAspect="1" noChangeArrowheads="1"/>
          </p:cNvPicPr>
          <p:nvPr/>
        </p:nvPicPr>
        <p:blipFill>
          <a:blip r:embed="rId3" cstate="print"/>
          <a:srcRect/>
          <a:stretch>
            <a:fillRect/>
          </a:stretch>
        </p:blipFill>
        <p:spPr bwMode="auto">
          <a:xfrm>
            <a:off x="2987824" y="2759596"/>
            <a:ext cx="2743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110" y="1998389"/>
            <a:ext cx="8439084" cy="1470025"/>
          </a:xfrm>
        </p:spPr>
        <p:txBody>
          <a:bodyPr/>
          <a:lstStyle/>
          <a:p>
            <a:pPr algn="l"/>
            <a:r>
              <a:rPr lang="es-MX" sz="2000" dirty="0" smtClean="0"/>
              <a:t/>
            </a:r>
            <a:br>
              <a:rPr lang="es-MX" sz="2000" dirty="0" smtClean="0"/>
            </a:br>
            <a:r>
              <a:rPr lang="es-MX" sz="2000" dirty="0" smtClean="0"/>
              <a:t>Directiva de Contratación Pública N 17: En mayo de 2014, se publica esta directiva de compras que establece conceptos y parámetros básicos que faciliten a las entidades públicas el desarrollar, fomentar y </a:t>
            </a:r>
            <a:r>
              <a:rPr lang="es-MX" sz="2000" u="sng" dirty="0" smtClean="0"/>
              <a:t>potenciar criterios de carácter inclusivos </a:t>
            </a:r>
            <a:r>
              <a:rPr lang="es-MX" sz="2000" dirty="0" smtClean="0"/>
              <a:t>al momento de efectuar sus procedimientos de contratación de bienes y servicios, sean estos de impacto ambiental o social, así como también el fomento de una amplia participación de empresas de distintos tamaños y de todo tipo de proveedores, sin importar su sexo, etnia o condición física.</a:t>
            </a:r>
            <a:br>
              <a:rPr lang="es-MX" sz="2000" dirty="0" smtClean="0"/>
            </a:br>
            <a:r>
              <a:rPr lang="es-MX" sz="1800" dirty="0" smtClean="0"/>
              <a:t/>
            </a:r>
            <a:br>
              <a:rPr lang="es-MX" sz="1800" dirty="0" smtClean="0"/>
            </a:br>
            <a:r>
              <a:rPr lang="es-MX" sz="1800" dirty="0" smtClean="0"/>
              <a:t/>
            </a:r>
            <a:br>
              <a:rPr lang="es-MX" sz="1800" dirty="0" smtClean="0"/>
            </a:br>
            <a:endParaRPr lang="es-MX" sz="1800" dirty="0"/>
          </a:p>
        </p:txBody>
      </p:sp>
      <p:pic>
        <p:nvPicPr>
          <p:cNvPr id="8" name="Picture 7"/>
          <p:cNvPicPr/>
          <p:nvPr/>
        </p:nvPicPr>
        <p:blipFill>
          <a:blip r:embed="rId2" cstate="print"/>
          <a:srcRect/>
          <a:stretch>
            <a:fillRect/>
          </a:stretch>
        </p:blipFill>
        <p:spPr bwMode="auto">
          <a:xfrm>
            <a:off x="5655291" y="420756"/>
            <a:ext cx="3351352" cy="373075"/>
          </a:xfrm>
          <a:prstGeom prst="rect">
            <a:avLst/>
          </a:prstGeom>
          <a:noFill/>
          <a:ln w="9525">
            <a:noFill/>
            <a:miter lim="800000"/>
            <a:headEnd/>
            <a:tailEnd/>
          </a:ln>
        </p:spPr>
      </p:pic>
      <p:sp>
        <p:nvSpPr>
          <p:cNvPr id="9" name="AutoShape 4"/>
          <p:cNvSpPr>
            <a:spLocks noChangeArrowheads="1"/>
          </p:cNvSpPr>
          <p:nvPr/>
        </p:nvSpPr>
        <p:spPr bwMode="auto">
          <a:xfrm>
            <a:off x="5929361" y="63064"/>
            <a:ext cx="227012" cy="300038"/>
          </a:xfrm>
          <a:prstGeom prst="downArrow">
            <a:avLst>
              <a:gd name="adj1" fmla="val 50000"/>
              <a:gd name="adj2" fmla="val 33042"/>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MX"/>
          </a:p>
        </p:txBody>
      </p:sp>
      <p:sp>
        <p:nvSpPr>
          <p:cNvPr id="10" name="TextBox 9"/>
          <p:cNvSpPr txBox="1"/>
          <p:nvPr/>
        </p:nvSpPr>
        <p:spPr>
          <a:xfrm>
            <a:off x="245110" y="168991"/>
            <a:ext cx="710451" cy="369332"/>
          </a:xfrm>
          <a:prstGeom prst="rect">
            <a:avLst/>
          </a:prstGeom>
          <a:noFill/>
        </p:spPr>
        <p:txBody>
          <a:bodyPr wrap="none" rtlCol="0">
            <a:spAutoFit/>
          </a:bodyPr>
          <a:lstStyle/>
          <a:p>
            <a:r>
              <a:rPr lang="es-MX" dirty="0" smtClean="0"/>
              <a:t>Chile</a:t>
            </a:r>
            <a:endParaRPr lang="es-MX" dirty="0"/>
          </a:p>
        </p:txBody>
      </p:sp>
      <p:pic>
        <p:nvPicPr>
          <p:cNvPr id="1026" name="Picture 2"/>
          <p:cNvPicPr>
            <a:picLocks noChangeAspect="1" noChangeArrowheads="1"/>
          </p:cNvPicPr>
          <p:nvPr/>
        </p:nvPicPr>
        <p:blipFill>
          <a:blip r:embed="rId3"/>
          <a:srcRect/>
          <a:stretch>
            <a:fillRect/>
          </a:stretch>
        </p:blipFill>
        <p:spPr bwMode="auto">
          <a:xfrm>
            <a:off x="2727434" y="3569787"/>
            <a:ext cx="3988676" cy="2958529"/>
          </a:xfrm>
          <a:prstGeom prst="rect">
            <a:avLst/>
          </a:prstGeom>
          <a:noFill/>
          <a:ln w="9525">
            <a:noFill/>
            <a:miter lim="800000"/>
            <a:headEnd/>
            <a:tailEnd/>
          </a:ln>
        </p:spPr>
      </p:pic>
      <p:sp>
        <p:nvSpPr>
          <p:cNvPr id="11" name="Rectangle 10"/>
          <p:cNvSpPr/>
          <p:nvPr/>
        </p:nvSpPr>
        <p:spPr>
          <a:xfrm>
            <a:off x="6751154" y="5880538"/>
            <a:ext cx="2255489" cy="307777"/>
          </a:xfrm>
          <a:prstGeom prst="rect">
            <a:avLst/>
          </a:prstGeom>
        </p:spPr>
        <p:txBody>
          <a:bodyPr wrap="none">
            <a:spAutoFit/>
          </a:bodyPr>
          <a:lstStyle/>
          <a:p>
            <a:r>
              <a:rPr lang="es-MX" sz="1400" dirty="0" smtClean="0"/>
              <a:t>http://www.chilecompra.cl/</a:t>
            </a:r>
            <a:endParaRPr lang="es-MX"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1520" y="576599"/>
            <a:ext cx="7344816" cy="461665"/>
          </a:xfrm>
          <a:prstGeom prst="rect">
            <a:avLst/>
          </a:prstGeom>
          <a:noFill/>
        </p:spPr>
        <p:txBody>
          <a:bodyPr wrap="square" rtlCol="0">
            <a:spAutoFit/>
          </a:bodyPr>
          <a:lstStyle/>
          <a:p>
            <a:r>
              <a:rPr lang="es-ES_tradnl" sz="2400" b="1" dirty="0" smtClean="0">
                <a:solidFill>
                  <a:schemeClr val="tx2"/>
                </a:solidFill>
                <a:latin typeface="+mj-lt"/>
                <a:ea typeface="+mj-ea"/>
                <a:cs typeface="+mj-cs"/>
              </a:rPr>
              <a:t>Otra normativa que afecta compra pública </a:t>
            </a:r>
            <a:endParaRPr lang="es-MX" sz="2400" b="1" dirty="0" smtClean="0">
              <a:solidFill>
                <a:schemeClr val="tx2"/>
              </a:solidFill>
              <a:latin typeface="+mj-lt"/>
              <a:ea typeface="+mj-ea"/>
              <a:cs typeface="+mj-cs"/>
            </a:endParaRPr>
          </a:p>
        </p:txBody>
      </p:sp>
      <p:sp>
        <p:nvSpPr>
          <p:cNvPr id="30" name="TextBox 29"/>
          <p:cNvSpPr txBox="1"/>
          <p:nvPr/>
        </p:nvSpPr>
        <p:spPr>
          <a:xfrm>
            <a:off x="172690" y="1068013"/>
            <a:ext cx="5907380" cy="4832092"/>
          </a:xfrm>
          <a:prstGeom prst="rect">
            <a:avLst/>
          </a:prstGeom>
          <a:noFill/>
        </p:spPr>
        <p:txBody>
          <a:bodyPr wrap="square" rtlCol="0">
            <a:spAutoFit/>
          </a:bodyPr>
          <a:lstStyle/>
          <a:p>
            <a:pPr>
              <a:buFont typeface="Arial" pitchFamily="34" charset="0"/>
              <a:buChar char="•"/>
            </a:pPr>
            <a:r>
              <a:rPr lang="es-MX" sz="2400" dirty="0" smtClean="0">
                <a:latin typeface="Calibri" pitchFamily="34" charset="0"/>
              </a:rPr>
              <a:t> La compra pública no siempre se vincula con otra normativa ambiental, sanitaria, laboral, social.   Por </a:t>
            </a:r>
            <a:r>
              <a:rPr lang="es-MX" sz="2400" dirty="0" err="1" smtClean="0">
                <a:latin typeface="Calibri" pitchFamily="34" charset="0"/>
              </a:rPr>
              <a:t>ej</a:t>
            </a:r>
            <a:r>
              <a:rPr lang="es-MX" sz="2400" dirty="0" smtClean="0">
                <a:latin typeface="Calibri" pitchFamily="34" charset="0"/>
              </a:rPr>
              <a:t>, compra de productos para limpieza no registrados ante la Autoridad de Salud, contratación de servicios a precios que no cubren salarios mínimos de trabajadores,  servicios prestados donde el Administrador sabe que no se cumplen derechos laborales a los empleados (pero “no puede hacer nada al respecto”),  compra de productos de madera hechos con especies declaradas en veda total de aprovechamiento, entre otras situaciones.</a:t>
            </a:r>
          </a:p>
          <a:p>
            <a:pPr>
              <a:buFont typeface="Arial" pitchFamily="34" charset="0"/>
              <a:buChar char="•"/>
            </a:pPr>
            <a:endParaRPr lang="es-MX" sz="2000" dirty="0">
              <a:latin typeface="Calibri" pitchFamily="34" charset="0"/>
            </a:endParaRPr>
          </a:p>
        </p:txBody>
      </p:sp>
      <p:sp>
        <p:nvSpPr>
          <p:cNvPr id="7" name="TextBox 6"/>
          <p:cNvSpPr txBox="1"/>
          <p:nvPr/>
        </p:nvSpPr>
        <p:spPr>
          <a:xfrm>
            <a:off x="6158900" y="819807"/>
            <a:ext cx="2874872" cy="5262979"/>
          </a:xfrm>
          <a:prstGeom prst="rect">
            <a:avLst/>
          </a:prstGeom>
          <a:solidFill>
            <a:srgbClr val="CCECFF"/>
          </a:solidFill>
        </p:spPr>
        <p:txBody>
          <a:bodyPr wrap="square" rtlCol="0">
            <a:spAutoFit/>
          </a:bodyPr>
          <a:lstStyle/>
          <a:p>
            <a:pPr>
              <a:buFont typeface="Arial" pitchFamily="34" charset="0"/>
              <a:buChar char="•"/>
            </a:pPr>
            <a:r>
              <a:rPr lang="es-MX" sz="2000" dirty="0" smtClean="0">
                <a:latin typeface="Calibri" pitchFamily="34" charset="0"/>
              </a:rPr>
              <a:t> </a:t>
            </a:r>
            <a:r>
              <a:rPr lang="es-MX" sz="2400" dirty="0" smtClean="0">
                <a:latin typeface="Calibri" pitchFamily="34" charset="0"/>
              </a:rPr>
              <a:t>Apoyo al cumplimiento de la normativa </a:t>
            </a:r>
            <a:r>
              <a:rPr lang="es-MX" sz="2400" u="sng" dirty="0" smtClean="0">
                <a:latin typeface="Calibri" pitchFamily="34" charset="0"/>
              </a:rPr>
              <a:t>ya existente </a:t>
            </a:r>
            <a:r>
              <a:rPr lang="es-MX" sz="2400" dirty="0" smtClean="0">
                <a:latin typeface="Calibri" pitchFamily="34" charset="0"/>
              </a:rPr>
              <a:t>debería ser un objetivo de CPS.</a:t>
            </a:r>
          </a:p>
          <a:p>
            <a:pPr>
              <a:buFont typeface="Arial" pitchFamily="34" charset="0"/>
              <a:buChar char="•"/>
            </a:pPr>
            <a:endParaRPr lang="es-MX" sz="2400" dirty="0" smtClean="0">
              <a:latin typeface="Calibri" pitchFamily="34" charset="0"/>
            </a:endParaRPr>
          </a:p>
          <a:p>
            <a:pPr>
              <a:buFont typeface="Arial" pitchFamily="34" charset="0"/>
              <a:buChar char="•"/>
            </a:pPr>
            <a:r>
              <a:rPr lang="es-MX" sz="2400" dirty="0" smtClean="0">
                <a:latin typeface="Calibri" pitchFamily="34" charset="0"/>
              </a:rPr>
              <a:t>  Los compradores usualmente no tienen fácil acceso a la normativa (generalmente dispersa) que afecta los bienes/servicios que comprarán.</a:t>
            </a:r>
          </a:p>
        </p:txBody>
      </p:sp>
      <p:sp>
        <p:nvSpPr>
          <p:cNvPr id="8" name="Right Arrow 7"/>
          <p:cNvSpPr/>
          <p:nvPr/>
        </p:nvSpPr>
        <p:spPr>
          <a:xfrm>
            <a:off x="5582836" y="1844824"/>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537808"/>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651000" y="3869092"/>
            <a:ext cx="1005403" cy="369332"/>
          </a:xfrm>
          <a:prstGeom prst="rect">
            <a:avLst/>
          </a:prstGeom>
          <a:noFill/>
        </p:spPr>
        <p:txBody>
          <a:bodyPr wrap="none" rtlCol="0">
            <a:spAutoFit/>
          </a:bodyPr>
          <a:lstStyle/>
          <a:p>
            <a:r>
              <a:rPr lang="es-MX" dirty="0" smtClean="0"/>
              <a:t>Compra</a:t>
            </a:r>
            <a:endParaRPr lang="es-MX" dirty="0"/>
          </a:p>
        </p:txBody>
      </p:sp>
      <p:sp>
        <p:nvSpPr>
          <p:cNvPr id="4" name="TextBox 3"/>
          <p:cNvSpPr txBox="1"/>
          <p:nvPr/>
        </p:nvSpPr>
        <p:spPr>
          <a:xfrm>
            <a:off x="3998397" y="159660"/>
            <a:ext cx="1005403" cy="369332"/>
          </a:xfrm>
          <a:prstGeom prst="rect">
            <a:avLst/>
          </a:prstGeom>
          <a:noFill/>
        </p:spPr>
        <p:txBody>
          <a:bodyPr wrap="none" rtlCol="0">
            <a:spAutoFit/>
          </a:bodyPr>
          <a:lstStyle/>
          <a:p>
            <a:r>
              <a:rPr lang="es-MX" dirty="0" smtClean="0"/>
              <a:t>Compra</a:t>
            </a:r>
            <a:endParaRPr lang="es-MX" dirty="0"/>
          </a:p>
        </p:txBody>
      </p:sp>
      <p:sp>
        <p:nvSpPr>
          <p:cNvPr id="5" name="TextBox 4"/>
          <p:cNvSpPr txBox="1"/>
          <p:nvPr/>
        </p:nvSpPr>
        <p:spPr>
          <a:xfrm>
            <a:off x="6322497" y="3869092"/>
            <a:ext cx="1005403" cy="369332"/>
          </a:xfrm>
          <a:prstGeom prst="rect">
            <a:avLst/>
          </a:prstGeom>
          <a:noFill/>
        </p:spPr>
        <p:txBody>
          <a:bodyPr wrap="none" rtlCol="0">
            <a:spAutoFit/>
          </a:bodyPr>
          <a:lstStyle/>
          <a:p>
            <a:r>
              <a:rPr lang="es-MX" dirty="0" smtClean="0"/>
              <a:t>Compra</a:t>
            </a:r>
            <a:endParaRPr lang="es-MX" dirty="0"/>
          </a:p>
        </p:txBody>
      </p:sp>
      <p:pic>
        <p:nvPicPr>
          <p:cNvPr id="350210" name="Picture 2" descr="Business handshake"/>
          <p:cNvPicPr>
            <a:picLocks noChangeAspect="1" noChangeArrowheads="1"/>
          </p:cNvPicPr>
          <p:nvPr/>
        </p:nvPicPr>
        <p:blipFill>
          <a:blip r:embed="rId8"/>
          <a:srcRect t="15525" b="20851"/>
          <a:stretch>
            <a:fillRect/>
          </a:stretch>
        </p:blipFill>
        <p:spPr bwMode="auto">
          <a:xfrm>
            <a:off x="1453078" y="4238424"/>
            <a:ext cx="1355725" cy="862568"/>
          </a:xfrm>
          <a:prstGeom prst="rect">
            <a:avLst/>
          </a:prstGeom>
          <a:noFill/>
        </p:spPr>
      </p:pic>
      <p:sp>
        <p:nvSpPr>
          <p:cNvPr id="12" name="TextBox 11"/>
          <p:cNvSpPr txBox="1"/>
          <p:nvPr/>
        </p:nvSpPr>
        <p:spPr>
          <a:xfrm>
            <a:off x="3022600" y="4212272"/>
            <a:ext cx="6121400" cy="1938992"/>
          </a:xfrm>
          <a:prstGeom prst="rect">
            <a:avLst/>
          </a:prstGeom>
          <a:noFill/>
        </p:spPr>
        <p:txBody>
          <a:bodyPr wrap="square" rtlCol="0">
            <a:spAutoFit/>
          </a:bodyPr>
          <a:lstStyle/>
          <a:p>
            <a:r>
              <a:rPr lang="es-MX" sz="2400" dirty="0" smtClean="0">
                <a:latin typeface="+mj-lt"/>
              </a:rPr>
              <a:t>En otras regiones del mundo puede ser que el énfasis sea la cadena de suministro; sin embargo, en nuestra región tenemos problemas de incumplimiento en el primer eslabón, los cuales no debemos obviar …</a:t>
            </a:r>
            <a:endParaRPr lang="es-MX" sz="2400"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901700" y="538323"/>
            <a:ext cx="8024109" cy="6319678"/>
          </a:xfrm>
          <a:prstGeom prst="rect">
            <a:avLst/>
          </a:prstGeom>
          <a:noFill/>
          <a:ln w="9525">
            <a:noFill/>
            <a:miter lim="800000"/>
            <a:headEnd/>
            <a:tailEnd/>
          </a:ln>
        </p:spPr>
      </p:pic>
      <p:sp>
        <p:nvSpPr>
          <p:cNvPr id="3" name="Rectangle 2"/>
          <p:cNvSpPr/>
          <p:nvPr/>
        </p:nvSpPr>
        <p:spPr>
          <a:xfrm>
            <a:off x="5016500" y="4038600"/>
            <a:ext cx="711200" cy="165100"/>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9" name="Rectangle 8"/>
          <p:cNvSpPr/>
          <p:nvPr/>
        </p:nvSpPr>
        <p:spPr>
          <a:xfrm>
            <a:off x="5148064" y="1340768"/>
            <a:ext cx="19442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 name="Straight Connector 10"/>
          <p:cNvCxnSpPr/>
          <p:nvPr/>
        </p:nvCxnSpPr>
        <p:spPr>
          <a:xfrm>
            <a:off x="6067425" y="5517232"/>
            <a:ext cx="22860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72000" y="5761831"/>
            <a:ext cx="3152775"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121445" y="4470400"/>
            <a:ext cx="7476455"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45110" y="168991"/>
            <a:ext cx="1313180" cy="369332"/>
          </a:xfrm>
          <a:prstGeom prst="rect">
            <a:avLst/>
          </a:prstGeom>
          <a:noFill/>
        </p:spPr>
        <p:txBody>
          <a:bodyPr wrap="none" rtlCol="0">
            <a:spAutoFit/>
          </a:bodyPr>
          <a:lstStyle/>
          <a:p>
            <a:r>
              <a:rPr lang="es-MX" dirty="0" smtClean="0"/>
              <a:t>Costa Rica</a:t>
            </a:r>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283679" y="304800"/>
            <a:ext cx="4010025" cy="5181600"/>
          </a:xfrm>
          <a:prstGeom prst="rect">
            <a:avLst/>
          </a:prstGeom>
          <a:noFill/>
          <a:ln w="9525">
            <a:noFill/>
            <a:miter lim="800000"/>
            <a:headEnd/>
            <a:tailEnd/>
          </a:ln>
        </p:spPr>
      </p:pic>
      <p:sp>
        <p:nvSpPr>
          <p:cNvPr id="67587" name="Rectangle 3"/>
          <p:cNvSpPr>
            <a:spLocks noChangeArrowheads="1"/>
          </p:cNvSpPr>
          <p:nvPr/>
        </p:nvSpPr>
        <p:spPr bwMode="auto">
          <a:xfrm>
            <a:off x="4572000" y="2146280"/>
            <a:ext cx="4333461"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itchFamily="34" charset="0"/>
                <a:ea typeface="SimSun" pitchFamily="2" charset="-122"/>
                <a:cs typeface="Arial" pitchFamily="34" charset="0"/>
              </a:rPr>
              <a:t>Guía de criterios sociales de obligado acatamiento por todas las partes contratantes, respaldada en la  normativa nacional e internacional.    </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itchFamily="34" charset="0"/>
                <a:ea typeface="SimSun" pitchFamily="2" charset="-122"/>
                <a:cs typeface="Arial" pitchFamily="34" charset="0"/>
              </a:rPr>
              <a:t>No es un compendio de todas las condiciones laborales vigentes en la normativa costarricense, sino solo de aquellas que pueden ser incluidas como parte de la relación contractual, según la normativa de contratación administrativa.</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283679" y="5562600"/>
            <a:ext cx="697627" cy="369332"/>
          </a:xfrm>
          <a:prstGeom prst="rect">
            <a:avLst/>
          </a:prstGeom>
          <a:noFill/>
        </p:spPr>
        <p:txBody>
          <a:bodyPr wrap="none" rtlCol="0">
            <a:spAutoFit/>
          </a:bodyPr>
          <a:lstStyle/>
          <a:p>
            <a:r>
              <a:rPr lang="es-MX" dirty="0" smtClean="0"/>
              <a:t>2014</a:t>
            </a:r>
            <a:endParaRPr lang="es-MX" dirty="0"/>
          </a:p>
        </p:txBody>
      </p:sp>
      <p:pic>
        <p:nvPicPr>
          <p:cNvPr id="5" name="Picture 4"/>
          <p:cNvPicPr/>
          <p:nvPr/>
        </p:nvPicPr>
        <p:blipFill>
          <a:blip r:embed="rId3" cstate="print"/>
          <a:srcRect/>
          <a:stretch>
            <a:fillRect/>
          </a:stretch>
        </p:blipFill>
        <p:spPr bwMode="auto">
          <a:xfrm>
            <a:off x="5655291" y="420756"/>
            <a:ext cx="3351352" cy="373075"/>
          </a:xfrm>
          <a:prstGeom prst="rect">
            <a:avLst/>
          </a:prstGeom>
          <a:noFill/>
          <a:ln w="9525">
            <a:noFill/>
            <a:miter lim="800000"/>
            <a:headEnd/>
            <a:tailEnd/>
          </a:ln>
        </p:spPr>
      </p:pic>
      <p:sp>
        <p:nvSpPr>
          <p:cNvPr id="6" name="AutoShape 4"/>
          <p:cNvSpPr>
            <a:spLocks noChangeArrowheads="1"/>
          </p:cNvSpPr>
          <p:nvPr/>
        </p:nvSpPr>
        <p:spPr bwMode="auto">
          <a:xfrm>
            <a:off x="5929361" y="63064"/>
            <a:ext cx="227012" cy="300038"/>
          </a:xfrm>
          <a:prstGeom prst="downArrow">
            <a:avLst>
              <a:gd name="adj1" fmla="val 50000"/>
              <a:gd name="adj2" fmla="val 33042"/>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496" y="0"/>
            <a:ext cx="7267903" cy="804041"/>
          </a:xfrm>
        </p:spPr>
        <p:txBody>
          <a:bodyPr/>
          <a:lstStyle/>
          <a:p>
            <a:pPr algn="l"/>
            <a:r>
              <a:rPr lang="es-MX" dirty="0" smtClean="0"/>
              <a:t>Argentina</a:t>
            </a:r>
            <a:endParaRPr lang="es-MX" dirty="0"/>
          </a:p>
        </p:txBody>
      </p:sp>
      <p:sp>
        <p:nvSpPr>
          <p:cNvPr id="3" name="Subtitle 2"/>
          <p:cNvSpPr>
            <a:spLocks noGrp="1"/>
          </p:cNvSpPr>
          <p:nvPr>
            <p:ph type="subTitle" idx="1"/>
          </p:nvPr>
        </p:nvSpPr>
        <p:spPr>
          <a:xfrm>
            <a:off x="504495" y="1211317"/>
            <a:ext cx="7677807" cy="1752600"/>
          </a:xfrm>
        </p:spPr>
        <p:txBody>
          <a:bodyPr/>
          <a:lstStyle/>
          <a:p>
            <a:pPr algn="l"/>
            <a:r>
              <a:rPr lang="es-MX" sz="2400" dirty="0" smtClean="0">
                <a:solidFill>
                  <a:schemeClr val="tx1"/>
                </a:solidFill>
              </a:rPr>
              <a:t>Fuerzas Armadas, en la compra de textiles, incluyen en sus documentos de compra “Será requisito imprescindible para acceder a la presente Licitación que el postulante se</a:t>
            </a:r>
          </a:p>
          <a:p>
            <a:pPr algn="l"/>
            <a:r>
              <a:rPr lang="es-MX" sz="2400" dirty="0" smtClean="0">
                <a:solidFill>
                  <a:schemeClr val="tx1"/>
                </a:solidFill>
              </a:rPr>
              <a:t>obligue a proveer prendas confeccionadas en empresa/s adheridas al Programa de Certificación INTI de Compromiso Social Compartido para empresas de Indumentaria.”</a:t>
            </a:r>
          </a:p>
        </p:txBody>
      </p:sp>
      <p:sp>
        <p:nvSpPr>
          <p:cNvPr id="4" name="Rectangle 3"/>
          <p:cNvSpPr/>
          <p:nvPr/>
        </p:nvSpPr>
        <p:spPr>
          <a:xfrm>
            <a:off x="4083270" y="4822099"/>
            <a:ext cx="4572000" cy="1200329"/>
          </a:xfrm>
          <a:prstGeom prst="rect">
            <a:avLst/>
          </a:prstGeom>
        </p:spPr>
        <p:txBody>
          <a:bodyPr>
            <a:spAutoFit/>
          </a:bodyPr>
          <a:lstStyle/>
          <a:p>
            <a:r>
              <a:rPr lang="es-MX" dirty="0" smtClean="0"/>
              <a:t>Requisitos del programa: NO trabajo infantil, NO trabajo esclavo, NO</a:t>
            </a:r>
          </a:p>
          <a:p>
            <a:r>
              <a:rPr lang="es-MX" dirty="0" smtClean="0"/>
              <a:t>trabajo informal, cumplimiento de las normas laborales.</a:t>
            </a:r>
            <a:endParaRPr lang="es-MX" dirty="0"/>
          </a:p>
        </p:txBody>
      </p:sp>
      <p:pic>
        <p:nvPicPr>
          <p:cNvPr id="52226" name="Picture 2"/>
          <p:cNvPicPr>
            <a:picLocks noChangeAspect="1" noChangeArrowheads="1"/>
          </p:cNvPicPr>
          <p:nvPr/>
        </p:nvPicPr>
        <p:blipFill>
          <a:blip r:embed="rId2"/>
          <a:srcRect/>
          <a:stretch>
            <a:fillRect/>
          </a:stretch>
        </p:blipFill>
        <p:spPr bwMode="auto">
          <a:xfrm>
            <a:off x="1277007" y="3776386"/>
            <a:ext cx="1584271" cy="237217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5655291" y="420756"/>
            <a:ext cx="3351352" cy="373075"/>
          </a:xfrm>
          <a:prstGeom prst="rect">
            <a:avLst/>
          </a:prstGeom>
          <a:noFill/>
          <a:ln w="9525">
            <a:noFill/>
            <a:miter lim="800000"/>
            <a:headEnd/>
            <a:tailEnd/>
          </a:ln>
        </p:spPr>
      </p:pic>
      <p:sp>
        <p:nvSpPr>
          <p:cNvPr id="7" name="AutoShape 4"/>
          <p:cNvSpPr>
            <a:spLocks noChangeArrowheads="1"/>
          </p:cNvSpPr>
          <p:nvPr/>
        </p:nvSpPr>
        <p:spPr bwMode="auto">
          <a:xfrm>
            <a:off x="5929361" y="63064"/>
            <a:ext cx="227012" cy="300038"/>
          </a:xfrm>
          <a:prstGeom prst="downArrow">
            <a:avLst>
              <a:gd name="adj1" fmla="val 50000"/>
              <a:gd name="adj2" fmla="val 33042"/>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01700" y="1257300"/>
          <a:ext cx="7704856" cy="4437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65218" y="333970"/>
            <a:ext cx="8451800" cy="1015663"/>
          </a:xfrm>
          <a:prstGeom prst="rect">
            <a:avLst/>
          </a:prstGeom>
          <a:noFill/>
        </p:spPr>
        <p:txBody>
          <a:bodyPr wrap="square" rtlCol="0">
            <a:spAutoFit/>
          </a:bodyPr>
          <a:lstStyle/>
          <a:p>
            <a:r>
              <a:rPr lang="es-MX" sz="2000" dirty="0" smtClean="0"/>
              <a:t>Recordar que el ciclo de vida incluye la disposición final del producto, y la compra pública puede apoyar en este tema sensible en la región (al menos, donde haya normativa que lo permita)</a:t>
            </a:r>
            <a:endParaRPr lang="es-MX" sz="2000" dirty="0"/>
          </a:p>
        </p:txBody>
      </p:sp>
      <p:sp>
        <p:nvSpPr>
          <p:cNvPr id="5" name="5-Point Star 4"/>
          <p:cNvSpPr/>
          <p:nvPr/>
        </p:nvSpPr>
        <p:spPr>
          <a:xfrm>
            <a:off x="8068034" y="3987800"/>
            <a:ext cx="277044" cy="4191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p:cNvSpPr>
          <p:nvPr>
            <p:ph type="title"/>
          </p:nvPr>
        </p:nvSpPr>
        <p:spPr>
          <a:xfrm>
            <a:off x="736600" y="748490"/>
            <a:ext cx="8229600" cy="1143000"/>
          </a:xfrm>
        </p:spPr>
        <p:txBody>
          <a:bodyPr/>
          <a:lstStyle/>
          <a:p>
            <a:r>
              <a:rPr lang="es-ES" sz="2800" b="1" dirty="0" smtClean="0"/>
              <a:t>Reglamento sobre Llantas de Desecho</a:t>
            </a:r>
            <a:br>
              <a:rPr lang="es-ES" sz="2800" b="1" dirty="0" smtClean="0"/>
            </a:br>
            <a:r>
              <a:rPr lang="es-ES" sz="2400" dirty="0" smtClean="0"/>
              <a:t>Nº 33745 </a:t>
            </a:r>
            <a:r>
              <a:rPr lang="es-ES" sz="2400" b="1" dirty="0" smtClean="0"/>
              <a:t> </a:t>
            </a:r>
            <a:r>
              <a:rPr lang="es-ES" sz="1800" b="1" dirty="0" smtClean="0"/>
              <a:t>(del año 2007)</a:t>
            </a:r>
          </a:p>
        </p:txBody>
      </p:sp>
      <p:sp>
        <p:nvSpPr>
          <p:cNvPr id="227331" name="Rectangle 3"/>
          <p:cNvSpPr>
            <a:spLocks noGrp="1"/>
          </p:cNvSpPr>
          <p:nvPr>
            <p:ph type="body" idx="1"/>
          </p:nvPr>
        </p:nvSpPr>
        <p:spPr>
          <a:xfrm>
            <a:off x="0" y="1891490"/>
            <a:ext cx="8966200" cy="4525962"/>
          </a:xfrm>
        </p:spPr>
        <p:txBody>
          <a:bodyPr/>
          <a:lstStyle/>
          <a:p>
            <a:pPr>
              <a:lnSpc>
                <a:spcPct val="90000"/>
              </a:lnSpc>
              <a:buFont typeface="Arial" pitchFamily="34" charset="0"/>
              <a:buNone/>
            </a:pPr>
            <a:r>
              <a:rPr lang="es-ES" sz="2000" dirty="0" smtClean="0"/>
              <a:t>Artículo 4º—</a:t>
            </a:r>
            <a:r>
              <a:rPr lang="es-ES" sz="2000" b="1" dirty="0" smtClean="0"/>
              <a:t>De los Entes Generadores</a:t>
            </a:r>
            <a:r>
              <a:rPr lang="es-ES" sz="2000" dirty="0" smtClean="0"/>
              <a:t>. Los entes generadores serán responsables de entregar las llantas usadas a los vendedores finales al proceder a su sustitución por una nueva o recauchada. …</a:t>
            </a:r>
          </a:p>
          <a:p>
            <a:pPr>
              <a:lnSpc>
                <a:spcPct val="90000"/>
              </a:lnSpc>
              <a:buFont typeface="Arial" pitchFamily="34" charset="0"/>
              <a:buNone/>
            </a:pPr>
            <a:r>
              <a:rPr lang="es-ES" sz="2000" dirty="0" smtClean="0"/>
              <a:t>Artículo 5º—</a:t>
            </a:r>
            <a:r>
              <a:rPr lang="es-ES" sz="2000" b="1" dirty="0" smtClean="0"/>
              <a:t>De los Vendedores Finales</a:t>
            </a:r>
            <a:r>
              <a:rPr lang="es-ES" sz="2000" dirty="0" smtClean="0"/>
              <a:t>. Los vendedores finales de llantas están obligados a recibir las llantas usadas entregadas por los usuarios finales al comprar nuevas o recauchadas y serán responsables del almacenamiento y transporte de las llantas de desecho al sitio de tratamiento.</a:t>
            </a:r>
          </a:p>
          <a:p>
            <a:pPr>
              <a:buFont typeface="Arial" pitchFamily="34" charset="0"/>
              <a:buNone/>
            </a:pPr>
            <a:r>
              <a:rPr lang="es-ES" sz="2000" dirty="0" smtClean="0"/>
              <a:t>Artículo 10º.</a:t>
            </a:r>
            <a:r>
              <a:rPr lang="es-ES" sz="2000" b="1" dirty="0" smtClean="0"/>
              <a:t>  De las Instituciones Públicas.  </a:t>
            </a:r>
            <a:r>
              <a:rPr lang="es-ES" sz="2000" dirty="0" smtClean="0"/>
              <a:t>Todas las instituciones públicas deberán exigir a sus proveedores de llantas el Plan de Manejo de Desechos Sólidos, debidamente aprobado por el Ministerio de Salud, en concordancia con el presente reglamento. </a:t>
            </a:r>
            <a:r>
              <a:rPr lang="es-ES" sz="2000" u="sng" dirty="0" smtClean="0"/>
              <a:t>Los proveedores de llantas de las instituciones públicas deberán recibir al menos un número igual de llantas al ofertado, de acuerdo a lo establecido en el artículo 5º de este reglamento</a:t>
            </a:r>
            <a:r>
              <a:rPr lang="es-ES" sz="2000" dirty="0" smtClean="0"/>
              <a:t>.</a:t>
            </a:r>
          </a:p>
        </p:txBody>
      </p:sp>
      <p:pic>
        <p:nvPicPr>
          <p:cNvPr id="227332" name="Picture 4"/>
          <p:cNvPicPr>
            <a:picLocks noChangeAspect="1" noChangeArrowheads="1"/>
          </p:cNvPicPr>
          <p:nvPr/>
        </p:nvPicPr>
        <p:blipFill>
          <a:blip r:embed="rId3"/>
          <a:srcRect/>
          <a:stretch>
            <a:fillRect/>
          </a:stretch>
        </p:blipFill>
        <p:spPr bwMode="auto">
          <a:xfrm>
            <a:off x="7110247" y="5549036"/>
            <a:ext cx="1986455" cy="1324730"/>
          </a:xfrm>
          <a:prstGeom prst="rect">
            <a:avLst/>
          </a:prstGeom>
          <a:noFill/>
          <a:ln w="9525">
            <a:noFill/>
            <a:miter lim="800000"/>
            <a:headEnd/>
            <a:tailEnd/>
          </a:ln>
          <a:effectLst/>
        </p:spPr>
      </p:pic>
      <p:sp>
        <p:nvSpPr>
          <p:cNvPr id="5" name="TextBox 4"/>
          <p:cNvSpPr txBox="1"/>
          <p:nvPr/>
        </p:nvSpPr>
        <p:spPr>
          <a:xfrm>
            <a:off x="63500" y="153888"/>
            <a:ext cx="2082800" cy="400110"/>
          </a:xfrm>
          <a:prstGeom prst="rect">
            <a:avLst/>
          </a:prstGeom>
          <a:noFill/>
        </p:spPr>
        <p:txBody>
          <a:bodyPr wrap="square" rtlCol="0">
            <a:spAutoFit/>
          </a:bodyPr>
          <a:lstStyle/>
          <a:p>
            <a:r>
              <a:rPr lang="es-ES_tradnl" sz="2000" dirty="0" smtClean="0"/>
              <a:t>Costa Rica</a:t>
            </a:r>
            <a:endParaRPr lang="es-MX" sz="2000" dirty="0"/>
          </a:p>
        </p:txBody>
      </p:sp>
      <p:pic>
        <p:nvPicPr>
          <p:cNvPr id="7" name="Picture 6"/>
          <p:cNvPicPr/>
          <p:nvPr/>
        </p:nvPicPr>
        <p:blipFill>
          <a:blip r:embed="rId4" cstate="print"/>
          <a:srcRect/>
          <a:stretch>
            <a:fillRect/>
          </a:stretch>
        </p:blipFill>
        <p:spPr bwMode="auto">
          <a:xfrm>
            <a:off x="5655291" y="420756"/>
            <a:ext cx="3351352" cy="373075"/>
          </a:xfrm>
          <a:prstGeom prst="rect">
            <a:avLst/>
          </a:prstGeom>
          <a:noFill/>
          <a:ln w="9525">
            <a:noFill/>
            <a:miter lim="800000"/>
            <a:headEnd/>
            <a:tailEnd/>
          </a:ln>
        </p:spPr>
      </p:pic>
      <p:sp>
        <p:nvSpPr>
          <p:cNvPr id="8" name="AutoShape 4"/>
          <p:cNvSpPr>
            <a:spLocks noChangeArrowheads="1"/>
          </p:cNvSpPr>
          <p:nvPr/>
        </p:nvSpPr>
        <p:spPr bwMode="auto">
          <a:xfrm>
            <a:off x="8013617" y="63064"/>
            <a:ext cx="227012" cy="300038"/>
          </a:xfrm>
          <a:prstGeom prst="downArrow">
            <a:avLst>
              <a:gd name="adj1" fmla="val 50000"/>
              <a:gd name="adj2" fmla="val 33042"/>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p:cNvSpPr>
          <p:nvPr>
            <p:ph type="title"/>
          </p:nvPr>
        </p:nvSpPr>
        <p:spPr>
          <a:xfrm>
            <a:off x="103943" y="715001"/>
            <a:ext cx="8902700" cy="1143000"/>
          </a:xfrm>
        </p:spPr>
        <p:txBody>
          <a:bodyPr/>
          <a:lstStyle/>
          <a:p>
            <a:r>
              <a:rPr lang="es-ES" sz="3200" b="1" dirty="0" smtClean="0"/>
              <a:t>Decreto </a:t>
            </a:r>
            <a:r>
              <a:rPr lang="es-MX" sz="3200" b="1" dirty="0" smtClean="0"/>
              <a:t>Nº 315/010 </a:t>
            </a:r>
            <a:r>
              <a:rPr lang="es-ES" sz="3200" b="1" dirty="0" smtClean="0"/>
              <a:t/>
            </a:r>
            <a:br>
              <a:rPr lang="es-ES" sz="3200" b="1" dirty="0" smtClean="0"/>
            </a:br>
            <a:r>
              <a:rPr lang="es-ES" sz="3200" dirty="0" smtClean="0"/>
              <a:t> </a:t>
            </a:r>
            <a:r>
              <a:rPr lang="es-ES" sz="2400" b="1" dirty="0" smtClean="0"/>
              <a:t>(del año 2010)</a:t>
            </a:r>
          </a:p>
        </p:txBody>
      </p:sp>
      <p:sp>
        <p:nvSpPr>
          <p:cNvPr id="227331" name="Rectangle 3"/>
          <p:cNvSpPr>
            <a:spLocks noGrp="1"/>
          </p:cNvSpPr>
          <p:nvPr>
            <p:ph type="body" idx="1"/>
          </p:nvPr>
        </p:nvSpPr>
        <p:spPr>
          <a:xfrm>
            <a:off x="40443" y="1946901"/>
            <a:ext cx="8966200" cy="4525962"/>
          </a:xfrm>
        </p:spPr>
        <p:txBody>
          <a:bodyPr/>
          <a:lstStyle/>
          <a:p>
            <a:pPr>
              <a:lnSpc>
                <a:spcPct val="90000"/>
              </a:lnSpc>
              <a:buFont typeface="Arial" pitchFamily="34" charset="0"/>
              <a:buNone/>
            </a:pPr>
            <a:r>
              <a:rPr lang="es-MX" sz="2100" dirty="0" smtClean="0"/>
              <a:t>      Establece para el caso de las adquisiciones que realice el Estado, la obligatoriedad de </a:t>
            </a:r>
            <a:r>
              <a:rPr lang="es-MX" sz="2100" u="sng" dirty="0" smtClean="0"/>
              <a:t>incluir en los pliegos particulares la exigencia de los proveedores de estar inscritos en la Dirección Nacional del Medio Ambiente (DINAMA) y contar o adherir a un plan de gestión de residuos de envases</a:t>
            </a:r>
            <a:r>
              <a:rPr lang="es-MX" sz="2100" dirty="0" smtClean="0"/>
              <a:t>, tal como lo dispone la ley 17849 sobre uso de envases no retornables “Declárese de interés general, según lo previsto en el artículo 47 de la Constitución de la República, la protección del ambiente contra toda afectación que pudiera derivarse de los envases cualquiera sea su tipo, así como del manejo y disposición de los residuos de los mismos.” </a:t>
            </a:r>
          </a:p>
          <a:p>
            <a:pPr>
              <a:lnSpc>
                <a:spcPct val="90000"/>
              </a:lnSpc>
              <a:buFont typeface="Arial" pitchFamily="34" charset="0"/>
              <a:buNone/>
            </a:pPr>
            <a:r>
              <a:rPr lang="es-MX" sz="2100" dirty="0" smtClean="0"/>
              <a:t/>
            </a:r>
            <a:br>
              <a:rPr lang="es-MX" sz="2100" dirty="0" smtClean="0"/>
            </a:br>
            <a:r>
              <a:rPr lang="es-MX" sz="2100" dirty="0" smtClean="0"/>
              <a:t>La normativa incluye todos los envases puestos en el mercado y residuos, incluyendo los envases de venta o primarios, colectivos o secundarios y los de transporte o terciarios.</a:t>
            </a:r>
            <a:endParaRPr lang="es-ES" sz="2100" dirty="0" smtClean="0"/>
          </a:p>
        </p:txBody>
      </p:sp>
      <p:sp>
        <p:nvSpPr>
          <p:cNvPr id="5" name="TextBox 4"/>
          <p:cNvSpPr txBox="1"/>
          <p:nvPr/>
        </p:nvSpPr>
        <p:spPr>
          <a:xfrm>
            <a:off x="63500" y="120749"/>
            <a:ext cx="2082800" cy="400110"/>
          </a:xfrm>
          <a:prstGeom prst="rect">
            <a:avLst/>
          </a:prstGeom>
          <a:noFill/>
        </p:spPr>
        <p:txBody>
          <a:bodyPr wrap="square" rtlCol="0">
            <a:spAutoFit/>
          </a:bodyPr>
          <a:lstStyle/>
          <a:p>
            <a:r>
              <a:rPr lang="es-ES_tradnl" sz="2000" dirty="0" smtClean="0"/>
              <a:t>Uruguay</a:t>
            </a:r>
            <a:endParaRPr lang="es-MX" sz="2000" dirty="0"/>
          </a:p>
        </p:txBody>
      </p:sp>
      <p:pic>
        <p:nvPicPr>
          <p:cNvPr id="51202" name="Picture 2" descr="C:\Users\aguilasy\AppData\Local\Microsoft\Windows\Temporary Internet Files\Content.IE5\TG8L3TOJ\MC900325306[1].wmf"/>
          <p:cNvPicPr>
            <a:picLocks noChangeAspect="1" noChangeArrowheads="1"/>
          </p:cNvPicPr>
          <p:nvPr/>
        </p:nvPicPr>
        <p:blipFill>
          <a:blip r:embed="rId3"/>
          <a:srcRect/>
          <a:stretch>
            <a:fillRect/>
          </a:stretch>
        </p:blipFill>
        <p:spPr bwMode="auto">
          <a:xfrm>
            <a:off x="7629341" y="5511800"/>
            <a:ext cx="1093550" cy="1426870"/>
          </a:xfrm>
          <a:prstGeom prst="rect">
            <a:avLst/>
          </a:prstGeom>
          <a:noFill/>
        </p:spPr>
      </p:pic>
      <p:pic>
        <p:nvPicPr>
          <p:cNvPr id="8" name="Picture 7"/>
          <p:cNvPicPr/>
          <p:nvPr/>
        </p:nvPicPr>
        <p:blipFill>
          <a:blip r:embed="rId4" cstate="print"/>
          <a:srcRect/>
          <a:stretch>
            <a:fillRect/>
          </a:stretch>
        </p:blipFill>
        <p:spPr bwMode="auto">
          <a:xfrm>
            <a:off x="5655291" y="420756"/>
            <a:ext cx="3351352" cy="373075"/>
          </a:xfrm>
          <a:prstGeom prst="rect">
            <a:avLst/>
          </a:prstGeom>
          <a:noFill/>
          <a:ln w="9525">
            <a:noFill/>
            <a:miter lim="800000"/>
            <a:headEnd/>
            <a:tailEnd/>
          </a:ln>
        </p:spPr>
      </p:pic>
      <p:sp>
        <p:nvSpPr>
          <p:cNvPr id="9" name="AutoShape 4"/>
          <p:cNvSpPr>
            <a:spLocks noChangeArrowheads="1"/>
          </p:cNvSpPr>
          <p:nvPr/>
        </p:nvSpPr>
        <p:spPr bwMode="auto">
          <a:xfrm>
            <a:off x="8013617" y="63064"/>
            <a:ext cx="227012" cy="300038"/>
          </a:xfrm>
          <a:prstGeom prst="downArrow">
            <a:avLst>
              <a:gd name="adj1" fmla="val 50000"/>
              <a:gd name="adj2" fmla="val 33042"/>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1520" y="186586"/>
            <a:ext cx="7344816" cy="461665"/>
          </a:xfrm>
          <a:prstGeom prst="rect">
            <a:avLst/>
          </a:prstGeom>
          <a:noFill/>
        </p:spPr>
        <p:txBody>
          <a:bodyPr wrap="square" rtlCol="0">
            <a:spAutoFit/>
          </a:bodyPr>
          <a:lstStyle/>
          <a:p>
            <a:r>
              <a:rPr lang="es-ES_tradnl" sz="2400" b="1" dirty="0" smtClean="0">
                <a:solidFill>
                  <a:schemeClr val="tx2"/>
                </a:solidFill>
                <a:latin typeface="+mj-lt"/>
                <a:ea typeface="+mj-ea"/>
                <a:cs typeface="+mj-cs"/>
              </a:rPr>
              <a:t>Empresas (oferta de bienes y servicios)</a:t>
            </a:r>
            <a:endParaRPr lang="es-MX" sz="2400" b="1" dirty="0" smtClean="0">
              <a:solidFill>
                <a:schemeClr val="tx2"/>
              </a:solidFill>
              <a:latin typeface="+mj-lt"/>
              <a:ea typeface="+mj-ea"/>
              <a:cs typeface="+mj-cs"/>
            </a:endParaRPr>
          </a:p>
        </p:txBody>
      </p:sp>
      <p:sp>
        <p:nvSpPr>
          <p:cNvPr id="9" name="TextBox 8"/>
          <p:cNvSpPr txBox="1"/>
          <p:nvPr/>
        </p:nvSpPr>
        <p:spPr>
          <a:xfrm>
            <a:off x="251520" y="947316"/>
            <a:ext cx="5112568" cy="4524315"/>
          </a:xfrm>
          <a:prstGeom prst="rect">
            <a:avLst/>
          </a:prstGeom>
          <a:noFill/>
        </p:spPr>
        <p:txBody>
          <a:bodyPr wrap="square" rtlCol="0">
            <a:spAutoFit/>
          </a:bodyPr>
          <a:lstStyle/>
          <a:p>
            <a:pPr>
              <a:buFont typeface="Arial" pitchFamily="34" charset="0"/>
              <a:buChar char="•"/>
            </a:pPr>
            <a:r>
              <a:rPr lang="es-MX" sz="2400" dirty="0" smtClean="0">
                <a:latin typeface="Calibri" pitchFamily="34" charset="0"/>
              </a:rPr>
              <a:t>  Las MIPYMES tiene dificultades para cumplir con regulaciones ambientales/laborales.</a:t>
            </a:r>
          </a:p>
          <a:p>
            <a:pPr>
              <a:buFont typeface="Arial" pitchFamily="34" charset="0"/>
              <a:buChar char="•"/>
            </a:pPr>
            <a:endParaRPr lang="es-MX" sz="2400" dirty="0" smtClean="0">
              <a:latin typeface="Calibri" pitchFamily="34" charset="0"/>
            </a:endParaRPr>
          </a:p>
          <a:p>
            <a:pPr>
              <a:buFont typeface="Arial" pitchFamily="34" charset="0"/>
              <a:buChar char="•"/>
            </a:pPr>
            <a:endParaRPr lang="es-MX" sz="2400" dirty="0" smtClean="0">
              <a:latin typeface="Calibri" pitchFamily="34" charset="0"/>
            </a:endParaRPr>
          </a:p>
          <a:p>
            <a:pPr>
              <a:buFont typeface="Arial" pitchFamily="34" charset="0"/>
              <a:buChar char="•"/>
            </a:pPr>
            <a:r>
              <a:rPr lang="es-MX" sz="2400" dirty="0" smtClean="0">
                <a:latin typeface="Calibri" pitchFamily="34" charset="0"/>
              </a:rPr>
              <a:t> No existe suficiente oferta de bienes / servicios sostenibles ….Las PYMES consideran que este tipo de políticas las puede hacer menos competitivas.</a:t>
            </a:r>
          </a:p>
          <a:p>
            <a:pPr>
              <a:buFont typeface="Arial" pitchFamily="34" charset="0"/>
              <a:buChar char="•"/>
            </a:pPr>
            <a:endParaRPr lang="es-MX" sz="2400" dirty="0" smtClean="0">
              <a:latin typeface="Calibri" pitchFamily="34" charset="0"/>
            </a:endParaRPr>
          </a:p>
          <a:p>
            <a:endParaRPr lang="es-ES" sz="2400" dirty="0" smtClean="0">
              <a:latin typeface="Calibri" pitchFamily="34" charset="0"/>
            </a:endParaRPr>
          </a:p>
          <a:p>
            <a:pPr>
              <a:buFont typeface="Arial" pitchFamily="34" charset="0"/>
              <a:buChar char="•"/>
            </a:pPr>
            <a:endParaRPr lang="es-MX" sz="2400" dirty="0">
              <a:latin typeface="Calibri" pitchFamily="34" charset="0"/>
            </a:endParaRPr>
          </a:p>
        </p:txBody>
      </p:sp>
      <p:sp>
        <p:nvSpPr>
          <p:cNvPr id="10" name="TextBox 9"/>
          <p:cNvSpPr txBox="1"/>
          <p:nvPr/>
        </p:nvSpPr>
        <p:spPr>
          <a:xfrm>
            <a:off x="6012160" y="659284"/>
            <a:ext cx="3090896" cy="5262979"/>
          </a:xfrm>
          <a:prstGeom prst="rect">
            <a:avLst/>
          </a:prstGeom>
          <a:solidFill>
            <a:srgbClr val="CCECFF"/>
          </a:solidFill>
        </p:spPr>
        <p:txBody>
          <a:bodyPr wrap="square" rtlCol="0">
            <a:spAutoFit/>
          </a:bodyPr>
          <a:lstStyle/>
          <a:p>
            <a:pPr>
              <a:buFont typeface="Arial" pitchFamily="34" charset="0"/>
              <a:buChar char="•"/>
            </a:pPr>
            <a:r>
              <a:rPr lang="es-MX" sz="2400" dirty="0" smtClean="0">
                <a:latin typeface="Calibri" pitchFamily="34" charset="0"/>
              </a:rPr>
              <a:t> Se debe conciliar el apoyo a MIPYMES con la estrategia de CPS.</a:t>
            </a:r>
          </a:p>
          <a:p>
            <a:pPr>
              <a:buFont typeface="Arial" pitchFamily="34" charset="0"/>
              <a:buChar char="•"/>
            </a:pPr>
            <a:endParaRPr lang="es-MX" sz="2400" dirty="0" smtClean="0">
              <a:latin typeface="Calibri" pitchFamily="34" charset="0"/>
            </a:endParaRPr>
          </a:p>
          <a:p>
            <a:endParaRPr lang="es-MX" sz="2400" dirty="0" smtClean="0">
              <a:latin typeface="Calibri" pitchFamily="34" charset="0"/>
            </a:endParaRPr>
          </a:p>
          <a:p>
            <a:pPr>
              <a:buFont typeface="Arial" pitchFamily="34" charset="0"/>
              <a:buChar char="•"/>
            </a:pPr>
            <a:r>
              <a:rPr lang="es-MX" sz="2400" dirty="0" smtClean="0">
                <a:latin typeface="Calibri" pitchFamily="34" charset="0"/>
              </a:rPr>
              <a:t>Es importante que cada país priorice los bienes /servicios con los iniciará su programa de CPS (impacto, gasto, oferta en el mercado, entre otros factores a ponderar)</a:t>
            </a:r>
          </a:p>
        </p:txBody>
      </p:sp>
      <p:sp>
        <p:nvSpPr>
          <p:cNvPr id="11" name="Right Arrow 10"/>
          <p:cNvSpPr/>
          <p:nvPr/>
        </p:nvSpPr>
        <p:spPr>
          <a:xfrm>
            <a:off x="5364088" y="947316"/>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ight Arrow 11"/>
          <p:cNvSpPr/>
          <p:nvPr/>
        </p:nvSpPr>
        <p:spPr>
          <a:xfrm>
            <a:off x="5351388" y="2585612"/>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jpg"/>
          <p:cNvPicPr>
            <a:picLocks noChangeAspect="1"/>
          </p:cNvPicPr>
          <p:nvPr/>
        </p:nvPicPr>
        <p:blipFill>
          <a:blip r:embed="rId2"/>
          <a:stretch>
            <a:fillRect/>
          </a:stretch>
        </p:blipFill>
        <p:spPr>
          <a:xfrm>
            <a:off x="1690849" y="1327149"/>
            <a:ext cx="3838414" cy="2927351"/>
          </a:xfrm>
          <a:prstGeom prst="rect">
            <a:avLst/>
          </a:prstGeom>
        </p:spPr>
      </p:pic>
      <p:sp>
        <p:nvSpPr>
          <p:cNvPr id="3" name="Rectangle 2"/>
          <p:cNvSpPr/>
          <p:nvPr/>
        </p:nvSpPr>
        <p:spPr>
          <a:xfrm>
            <a:off x="4178300" y="1327149"/>
            <a:ext cx="1350963" cy="5143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4" name="TextBox 3"/>
          <p:cNvSpPr txBox="1"/>
          <p:nvPr/>
        </p:nvSpPr>
        <p:spPr>
          <a:xfrm>
            <a:off x="4673600" y="1117600"/>
            <a:ext cx="2959100" cy="954107"/>
          </a:xfrm>
          <a:prstGeom prst="rect">
            <a:avLst/>
          </a:prstGeom>
          <a:noFill/>
        </p:spPr>
        <p:txBody>
          <a:bodyPr wrap="square" rtlCol="0">
            <a:spAutoFit/>
          </a:bodyPr>
          <a:lstStyle/>
          <a:p>
            <a:pPr>
              <a:buFont typeface="Arial" pitchFamily="34" charset="0"/>
              <a:buChar char="•"/>
            </a:pPr>
            <a:r>
              <a:rPr lang="es-MX" sz="1400" dirty="0" smtClean="0"/>
              <a:t>Capacitación</a:t>
            </a:r>
          </a:p>
          <a:p>
            <a:pPr>
              <a:buFont typeface="Arial" pitchFamily="34" charset="0"/>
              <a:buChar char="•"/>
            </a:pPr>
            <a:r>
              <a:rPr lang="es-MX" sz="1400" dirty="0" smtClean="0"/>
              <a:t>Apoyo para la definición de la política y plan de acción del SERNA</a:t>
            </a:r>
            <a:endParaRPr lang="es-MX" sz="1400" dirty="0"/>
          </a:p>
        </p:txBody>
      </p:sp>
      <p:cxnSp>
        <p:nvCxnSpPr>
          <p:cNvPr id="6" name="Straight Arrow Connector 5"/>
          <p:cNvCxnSpPr/>
          <p:nvPr/>
        </p:nvCxnSpPr>
        <p:spPr>
          <a:xfrm flipV="1">
            <a:off x="3721100" y="1327149"/>
            <a:ext cx="952500" cy="7445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43099" y="3346559"/>
            <a:ext cx="2095500" cy="1815882"/>
          </a:xfrm>
          <a:prstGeom prst="rect">
            <a:avLst/>
          </a:prstGeom>
          <a:noFill/>
        </p:spPr>
        <p:txBody>
          <a:bodyPr wrap="square" rtlCol="0">
            <a:spAutoFit/>
          </a:bodyPr>
          <a:lstStyle/>
          <a:p>
            <a:pPr>
              <a:buFont typeface="Arial" pitchFamily="34" charset="0"/>
              <a:buChar char="•"/>
            </a:pPr>
            <a:r>
              <a:rPr lang="es-MX" sz="1400" dirty="0" smtClean="0"/>
              <a:t>Capacitación</a:t>
            </a:r>
          </a:p>
          <a:p>
            <a:pPr>
              <a:buFont typeface="Arial" pitchFamily="34" charset="0"/>
              <a:buChar char="•"/>
            </a:pPr>
            <a:r>
              <a:rPr lang="es-MX" sz="1400" dirty="0" smtClean="0"/>
              <a:t>Apoyo para la definición de un manual en el MARN</a:t>
            </a:r>
          </a:p>
          <a:p>
            <a:pPr>
              <a:buFont typeface="Arial" pitchFamily="34" charset="0"/>
              <a:buChar char="•"/>
            </a:pPr>
            <a:r>
              <a:rPr lang="es-MX" sz="1400" dirty="0" smtClean="0"/>
              <a:t>Apoyo para la definición de un instructivo nacional (Min Hacienda)</a:t>
            </a:r>
            <a:endParaRPr lang="es-MX" sz="1400" dirty="0"/>
          </a:p>
        </p:txBody>
      </p:sp>
      <p:cxnSp>
        <p:nvCxnSpPr>
          <p:cNvPr id="9" name="Straight Arrow Connector 8"/>
          <p:cNvCxnSpPr>
            <a:endCxn id="7" idx="0"/>
          </p:cNvCxnSpPr>
          <p:nvPr/>
        </p:nvCxnSpPr>
        <p:spPr>
          <a:xfrm flipH="1">
            <a:off x="1690849" y="2792800"/>
            <a:ext cx="811051" cy="5537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10372" y="144074"/>
            <a:ext cx="9033628" cy="892552"/>
          </a:xfrm>
          <a:prstGeom prst="rect">
            <a:avLst/>
          </a:prstGeom>
          <a:noFill/>
        </p:spPr>
        <p:txBody>
          <a:bodyPr wrap="square" rtlCol="0">
            <a:spAutoFit/>
          </a:bodyPr>
          <a:lstStyle/>
          <a:p>
            <a:r>
              <a:rPr lang="es-MX" sz="2800" dirty="0" smtClean="0"/>
              <a:t>Iniciativas en CPS desarrollados por CEGESTI </a:t>
            </a:r>
          </a:p>
          <a:p>
            <a:r>
              <a:rPr lang="es-MX" sz="2400" dirty="0" smtClean="0"/>
              <a:t>(2007-2014) </a:t>
            </a:r>
            <a:endParaRPr lang="es-MX" sz="2400" dirty="0"/>
          </a:p>
        </p:txBody>
      </p:sp>
      <p:sp>
        <p:nvSpPr>
          <p:cNvPr id="11" name="TextBox 10"/>
          <p:cNvSpPr txBox="1"/>
          <p:nvPr/>
        </p:nvSpPr>
        <p:spPr>
          <a:xfrm>
            <a:off x="4432300" y="2485023"/>
            <a:ext cx="2959100" cy="307777"/>
          </a:xfrm>
          <a:prstGeom prst="rect">
            <a:avLst/>
          </a:prstGeom>
          <a:noFill/>
        </p:spPr>
        <p:txBody>
          <a:bodyPr wrap="square" rtlCol="0">
            <a:spAutoFit/>
          </a:bodyPr>
          <a:lstStyle/>
          <a:p>
            <a:pPr>
              <a:buFont typeface="Arial" pitchFamily="34" charset="0"/>
              <a:buChar char="•"/>
            </a:pPr>
            <a:r>
              <a:rPr lang="es-MX" sz="1400" dirty="0" smtClean="0"/>
              <a:t> Sensibilización</a:t>
            </a:r>
          </a:p>
        </p:txBody>
      </p:sp>
      <p:sp>
        <p:nvSpPr>
          <p:cNvPr id="12" name="TextBox 11"/>
          <p:cNvSpPr txBox="1"/>
          <p:nvPr/>
        </p:nvSpPr>
        <p:spPr>
          <a:xfrm>
            <a:off x="787400" y="1327149"/>
            <a:ext cx="2959100" cy="307777"/>
          </a:xfrm>
          <a:prstGeom prst="rect">
            <a:avLst/>
          </a:prstGeom>
          <a:noFill/>
        </p:spPr>
        <p:txBody>
          <a:bodyPr wrap="square" rtlCol="0">
            <a:spAutoFit/>
          </a:bodyPr>
          <a:lstStyle/>
          <a:p>
            <a:pPr>
              <a:buFont typeface="Arial" pitchFamily="34" charset="0"/>
              <a:buChar char="•"/>
            </a:pPr>
            <a:r>
              <a:rPr lang="es-MX" sz="1400" dirty="0" smtClean="0"/>
              <a:t>Capacitación</a:t>
            </a:r>
          </a:p>
        </p:txBody>
      </p:sp>
      <p:cxnSp>
        <p:nvCxnSpPr>
          <p:cNvPr id="14" name="Straight Arrow Connector 13"/>
          <p:cNvCxnSpPr/>
          <p:nvPr/>
        </p:nvCxnSpPr>
        <p:spPr>
          <a:xfrm flipH="1" flipV="1">
            <a:off x="1866900" y="1634926"/>
            <a:ext cx="158750" cy="4367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1" idx="1"/>
          </p:cNvCxnSpPr>
          <p:nvPr/>
        </p:nvCxnSpPr>
        <p:spPr>
          <a:xfrm flipV="1">
            <a:off x="3924300" y="2638912"/>
            <a:ext cx="508000" cy="153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911850" y="3117046"/>
            <a:ext cx="2959100" cy="954107"/>
          </a:xfrm>
          <a:prstGeom prst="rect">
            <a:avLst/>
          </a:prstGeom>
          <a:noFill/>
        </p:spPr>
        <p:txBody>
          <a:bodyPr wrap="square" rtlCol="0">
            <a:spAutoFit/>
          </a:bodyPr>
          <a:lstStyle/>
          <a:p>
            <a:pPr>
              <a:buFont typeface="Arial" pitchFamily="34" charset="0"/>
              <a:buChar char="•"/>
            </a:pPr>
            <a:r>
              <a:rPr lang="es-MX" sz="1400" dirty="0" smtClean="0"/>
              <a:t>Capacitación</a:t>
            </a:r>
          </a:p>
          <a:p>
            <a:pPr>
              <a:buFont typeface="Arial" pitchFamily="34" charset="0"/>
              <a:buChar char="•"/>
            </a:pPr>
            <a:r>
              <a:rPr lang="es-MX" sz="1400" dirty="0" smtClean="0"/>
              <a:t>Apoyo para la definición de la política y plan de acción de </a:t>
            </a:r>
            <a:r>
              <a:rPr lang="es-MX" sz="1400" dirty="0" err="1" smtClean="0"/>
              <a:t>PanamáCompra</a:t>
            </a:r>
            <a:endParaRPr lang="es-MX" sz="1400" dirty="0"/>
          </a:p>
        </p:txBody>
      </p:sp>
      <p:cxnSp>
        <p:nvCxnSpPr>
          <p:cNvPr id="19" name="Straight Arrow Connector 18"/>
          <p:cNvCxnSpPr/>
          <p:nvPr/>
        </p:nvCxnSpPr>
        <p:spPr>
          <a:xfrm flipV="1">
            <a:off x="5194300" y="3300393"/>
            <a:ext cx="717550" cy="477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914650" y="4076700"/>
            <a:ext cx="3435350" cy="2031325"/>
          </a:xfrm>
          <a:prstGeom prst="rect">
            <a:avLst/>
          </a:prstGeom>
          <a:noFill/>
        </p:spPr>
        <p:txBody>
          <a:bodyPr wrap="square" rtlCol="0">
            <a:spAutoFit/>
          </a:bodyPr>
          <a:lstStyle/>
          <a:p>
            <a:pPr>
              <a:buFont typeface="Arial" pitchFamily="34" charset="0"/>
              <a:buChar char="•"/>
            </a:pPr>
            <a:r>
              <a:rPr lang="es-MX" sz="1400" dirty="0" smtClean="0"/>
              <a:t>Capacitación</a:t>
            </a:r>
          </a:p>
          <a:p>
            <a:pPr>
              <a:buFont typeface="Arial" pitchFamily="34" charset="0"/>
              <a:buChar char="•"/>
            </a:pPr>
            <a:r>
              <a:rPr lang="es-MX" sz="1400" dirty="0" smtClean="0"/>
              <a:t> Apoyo para definir guía para seguimiento a condiciones laborales en compras públicas</a:t>
            </a:r>
          </a:p>
          <a:p>
            <a:pPr>
              <a:buFont typeface="Arial" pitchFamily="34" charset="0"/>
              <a:buChar char="•"/>
            </a:pPr>
            <a:r>
              <a:rPr lang="es-MX" sz="1400" dirty="0" smtClean="0"/>
              <a:t> Apoyo para investigación (implementación de lineamientos de CPS)</a:t>
            </a:r>
          </a:p>
          <a:p>
            <a:pPr>
              <a:buFont typeface="Arial" pitchFamily="34" charset="0"/>
              <a:buChar char="•"/>
            </a:pPr>
            <a:r>
              <a:rPr lang="es-MX" sz="1400" dirty="0" smtClean="0"/>
              <a:t> Foros de discusión (Comercio Justo, Colegio de Abogados, entre otros)</a:t>
            </a:r>
            <a:endParaRPr lang="es-MX" sz="1400" dirty="0"/>
          </a:p>
        </p:txBody>
      </p:sp>
      <p:cxnSp>
        <p:nvCxnSpPr>
          <p:cNvPr id="22" name="Straight Arrow Connector 21"/>
          <p:cNvCxnSpPr/>
          <p:nvPr/>
        </p:nvCxnSpPr>
        <p:spPr>
          <a:xfrm>
            <a:off x="3746500" y="3594100"/>
            <a:ext cx="0" cy="482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1520" y="186586"/>
            <a:ext cx="7344816" cy="461665"/>
          </a:xfrm>
          <a:prstGeom prst="rect">
            <a:avLst/>
          </a:prstGeom>
          <a:noFill/>
        </p:spPr>
        <p:txBody>
          <a:bodyPr wrap="square" rtlCol="0">
            <a:spAutoFit/>
          </a:bodyPr>
          <a:lstStyle/>
          <a:p>
            <a:r>
              <a:rPr lang="es-ES_tradnl" sz="2400" b="1" dirty="0" smtClean="0">
                <a:solidFill>
                  <a:schemeClr val="tx2"/>
                </a:solidFill>
                <a:latin typeface="+mj-lt"/>
                <a:ea typeface="+mj-ea"/>
                <a:cs typeface="+mj-cs"/>
              </a:rPr>
              <a:t>Empresas (oferta de bienes y servicios)</a:t>
            </a:r>
            <a:endParaRPr lang="es-MX" sz="2400" b="1" dirty="0" smtClean="0">
              <a:solidFill>
                <a:schemeClr val="tx2"/>
              </a:solidFill>
              <a:latin typeface="+mj-lt"/>
              <a:ea typeface="+mj-ea"/>
              <a:cs typeface="+mj-cs"/>
            </a:endParaRPr>
          </a:p>
        </p:txBody>
      </p:sp>
      <p:sp>
        <p:nvSpPr>
          <p:cNvPr id="9" name="TextBox 8"/>
          <p:cNvSpPr txBox="1"/>
          <p:nvPr/>
        </p:nvSpPr>
        <p:spPr>
          <a:xfrm>
            <a:off x="211138" y="648251"/>
            <a:ext cx="5112568" cy="1138773"/>
          </a:xfrm>
          <a:prstGeom prst="rect">
            <a:avLst/>
          </a:prstGeom>
          <a:noFill/>
        </p:spPr>
        <p:txBody>
          <a:bodyPr wrap="square" rtlCol="0">
            <a:spAutoFit/>
          </a:bodyPr>
          <a:lstStyle/>
          <a:p>
            <a:pPr>
              <a:buFont typeface="Arial" pitchFamily="34" charset="0"/>
              <a:buChar char="•"/>
            </a:pPr>
            <a:endParaRPr lang="es-MX" sz="2000" dirty="0" smtClean="0">
              <a:latin typeface="Calibri" pitchFamily="34" charset="0"/>
            </a:endParaRPr>
          </a:p>
          <a:p>
            <a:pPr>
              <a:buFont typeface="Arial" pitchFamily="34" charset="0"/>
              <a:buChar char="•"/>
            </a:pPr>
            <a:r>
              <a:rPr lang="es-MX" sz="2400" dirty="0" smtClean="0">
                <a:latin typeface="Calibri" pitchFamily="34" charset="0"/>
              </a:rPr>
              <a:t> La existencia de sellos y </a:t>
            </a:r>
            <a:r>
              <a:rPr lang="es-MX" sz="2400" dirty="0" err="1" smtClean="0">
                <a:latin typeface="Calibri" pitchFamily="34" charset="0"/>
              </a:rPr>
              <a:t>ecoetiquetas</a:t>
            </a:r>
            <a:r>
              <a:rPr lang="es-MX" sz="2400" dirty="0" smtClean="0">
                <a:latin typeface="Calibri" pitchFamily="34" charset="0"/>
              </a:rPr>
              <a:t> es poco significativa en la región.</a:t>
            </a:r>
          </a:p>
        </p:txBody>
      </p:sp>
      <p:sp>
        <p:nvSpPr>
          <p:cNvPr id="10" name="TextBox 9"/>
          <p:cNvSpPr txBox="1"/>
          <p:nvPr/>
        </p:nvSpPr>
        <p:spPr>
          <a:xfrm>
            <a:off x="5875304" y="185692"/>
            <a:ext cx="3268695" cy="2862322"/>
          </a:xfrm>
          <a:prstGeom prst="rect">
            <a:avLst/>
          </a:prstGeom>
          <a:solidFill>
            <a:srgbClr val="CCECFF"/>
          </a:solidFill>
        </p:spPr>
        <p:txBody>
          <a:bodyPr wrap="square" rtlCol="0">
            <a:spAutoFit/>
          </a:bodyPr>
          <a:lstStyle/>
          <a:p>
            <a:pPr>
              <a:buFont typeface="Arial" pitchFamily="34" charset="0"/>
              <a:buChar char="•"/>
            </a:pPr>
            <a:r>
              <a:rPr lang="es-MX" sz="2000" dirty="0" smtClean="0">
                <a:latin typeface="Calibri" pitchFamily="34" charset="0"/>
              </a:rPr>
              <a:t> Por libre competencia, no se puede exigir (habrá excepciones) que los productores certifiquen sus productos; sin embargo, se evidencia la dificultad para la Administración para la verificación de consideraciones ambientales.</a:t>
            </a:r>
          </a:p>
        </p:txBody>
      </p:sp>
      <p:sp>
        <p:nvSpPr>
          <p:cNvPr id="11" name="Right Arrow 10"/>
          <p:cNvSpPr/>
          <p:nvPr/>
        </p:nvSpPr>
        <p:spPr>
          <a:xfrm>
            <a:off x="5130270" y="947316"/>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Text Box 2"/>
          <p:cNvSpPr txBox="1">
            <a:spLocks noChangeArrowheads="1"/>
          </p:cNvSpPr>
          <p:nvPr/>
        </p:nvSpPr>
        <p:spPr bwMode="auto">
          <a:xfrm>
            <a:off x="82550" y="2058558"/>
            <a:ext cx="5623784" cy="369332"/>
          </a:xfrm>
          <a:prstGeom prst="rect">
            <a:avLst/>
          </a:prstGeom>
          <a:noFill/>
          <a:ln w="9525">
            <a:noFill/>
            <a:miter lim="800000"/>
            <a:headEnd/>
            <a:tailEnd/>
          </a:ln>
          <a:effectLst/>
        </p:spPr>
        <p:txBody>
          <a:bodyPr wrap="square">
            <a:spAutoFit/>
          </a:bodyPr>
          <a:lstStyle/>
          <a:p>
            <a:r>
              <a:rPr lang="es-ES_tradnl" u="sng" dirty="0" smtClean="0"/>
              <a:t>Ejemplo, exclusión </a:t>
            </a:r>
            <a:r>
              <a:rPr lang="es-ES_tradnl" u="sng" dirty="0"/>
              <a:t>de sustancias </a:t>
            </a:r>
            <a:r>
              <a:rPr lang="es-ES_tradnl" u="sng" dirty="0" smtClean="0"/>
              <a:t>químicas</a:t>
            </a:r>
            <a:endParaRPr lang="es-ES" u="sng" dirty="0"/>
          </a:p>
        </p:txBody>
      </p:sp>
      <p:sp>
        <p:nvSpPr>
          <p:cNvPr id="15" name="Rectangle 8"/>
          <p:cNvSpPr>
            <a:spLocks noChangeArrowheads="1"/>
          </p:cNvSpPr>
          <p:nvPr/>
        </p:nvSpPr>
        <p:spPr bwMode="auto">
          <a:xfrm>
            <a:off x="82550" y="2509406"/>
            <a:ext cx="5623784" cy="954107"/>
          </a:xfrm>
          <a:prstGeom prst="rect">
            <a:avLst/>
          </a:prstGeom>
          <a:noFill/>
          <a:ln w="9525">
            <a:solidFill>
              <a:schemeClr val="tx1"/>
            </a:solidFill>
            <a:miter lim="800000"/>
            <a:headEnd/>
            <a:tailEnd/>
          </a:ln>
          <a:effectLst/>
        </p:spPr>
        <p:txBody>
          <a:bodyPr wrap="square" anchor="ctr">
            <a:spAutoFit/>
          </a:bodyPr>
          <a:lstStyle/>
          <a:p>
            <a:pPr eaLnBrk="0" hangingPunct="0"/>
            <a:r>
              <a:rPr lang="es-MX" sz="1400" b="1" dirty="0"/>
              <a:t>Ejemplo:</a:t>
            </a:r>
            <a:r>
              <a:rPr lang="es-MX" sz="1400" dirty="0"/>
              <a:t> Por ser sustancias tóxicas, carcinógenas o </a:t>
            </a:r>
            <a:r>
              <a:rPr lang="es-MX" sz="1400" dirty="0" err="1"/>
              <a:t>mutagénicas</a:t>
            </a:r>
            <a:r>
              <a:rPr lang="es-MX" sz="1400" dirty="0"/>
              <a:t>, los productos líquidos utilizados para la limpieza no deben contener: Etileno-</a:t>
            </a:r>
            <a:r>
              <a:rPr lang="es-MX" sz="1400" dirty="0" err="1"/>
              <a:t>diamino</a:t>
            </a:r>
            <a:r>
              <a:rPr lang="es-MX" sz="1400" dirty="0"/>
              <a:t>-tetra-acetato (EDTA) ni sus sales, Nitrilo-</a:t>
            </a:r>
            <a:r>
              <a:rPr lang="es-MX" sz="1400" dirty="0" err="1"/>
              <a:t>tri</a:t>
            </a:r>
            <a:r>
              <a:rPr lang="es-MX" sz="1400" dirty="0"/>
              <a:t>-acetato (NTA), APEOS (</a:t>
            </a:r>
            <a:r>
              <a:rPr lang="es-MX" sz="1400" dirty="0" err="1"/>
              <a:t>alquilfenol</a:t>
            </a:r>
            <a:r>
              <a:rPr lang="es-MX" sz="1400" dirty="0"/>
              <a:t> de óxidos de etileno) o sus derivados.  </a:t>
            </a:r>
          </a:p>
        </p:txBody>
      </p:sp>
      <p:sp>
        <p:nvSpPr>
          <p:cNvPr id="16" name="Rectangle 15"/>
          <p:cNvSpPr/>
          <p:nvPr/>
        </p:nvSpPr>
        <p:spPr>
          <a:xfrm>
            <a:off x="82550" y="3673366"/>
            <a:ext cx="8883651" cy="2246769"/>
          </a:xfrm>
          <a:prstGeom prst="rect">
            <a:avLst/>
          </a:prstGeom>
        </p:spPr>
        <p:txBody>
          <a:bodyPr wrap="square">
            <a:spAutoFit/>
          </a:bodyPr>
          <a:lstStyle/>
          <a:p>
            <a:pPr eaLnBrk="0" hangingPunct="0">
              <a:buFontTx/>
              <a:buChar char="•"/>
            </a:pPr>
            <a:r>
              <a:rPr lang="es-ES_tradnl" sz="1400" dirty="0" smtClean="0">
                <a:solidFill>
                  <a:srgbClr val="000000"/>
                </a:solidFill>
                <a:ea typeface="Times New Roman" pitchFamily="18" charset="0"/>
                <a:cs typeface="Arial" pitchFamily="34" charset="0"/>
              </a:rPr>
              <a:t>Como medida de verificación se puede solicitar la hoja de seguridad (MSDS), la cual se utiliza para inscribir el producto en el Ministerio de Salud (en el caso de Costa Rica).  </a:t>
            </a:r>
          </a:p>
          <a:p>
            <a:pPr eaLnBrk="0" hangingPunct="0">
              <a:buFontTx/>
              <a:buChar char="•"/>
            </a:pPr>
            <a:endParaRPr lang="es-ES_tradnl" sz="1400" dirty="0" smtClean="0">
              <a:solidFill>
                <a:srgbClr val="000000"/>
              </a:solidFill>
              <a:ea typeface="Times New Roman" pitchFamily="18" charset="0"/>
              <a:cs typeface="Arial" pitchFamily="34" charset="0"/>
            </a:endParaRPr>
          </a:p>
          <a:p>
            <a:pPr eaLnBrk="0" hangingPunct="0">
              <a:buFontTx/>
              <a:buChar char="•"/>
            </a:pPr>
            <a:r>
              <a:rPr lang="es-ES_tradnl" sz="1400" dirty="0" smtClean="0">
                <a:solidFill>
                  <a:srgbClr val="000000"/>
                </a:solidFill>
                <a:ea typeface="Times New Roman" pitchFamily="18" charset="0"/>
                <a:cs typeface="Arial" pitchFamily="34" charset="0"/>
              </a:rPr>
              <a:t> Se indica que la Institución se reserva el derecho de realizar pruebas de laboratorio al producto (así como la correspondiente acción en caso de encontrar dicha sustancia).  </a:t>
            </a:r>
          </a:p>
          <a:p>
            <a:pPr eaLnBrk="0" hangingPunct="0">
              <a:buFontTx/>
              <a:buChar char="•"/>
            </a:pPr>
            <a:endParaRPr lang="es-ES_tradnl" sz="1400" dirty="0" smtClean="0">
              <a:solidFill>
                <a:srgbClr val="000000"/>
              </a:solidFill>
              <a:ea typeface="Times New Roman" pitchFamily="18" charset="0"/>
              <a:cs typeface="Arial" pitchFamily="34" charset="0"/>
            </a:endParaRPr>
          </a:p>
          <a:p>
            <a:pPr eaLnBrk="0" hangingPunct="0">
              <a:buFontTx/>
              <a:buChar char="•"/>
            </a:pPr>
            <a:r>
              <a:rPr lang="es-ES_tradnl" sz="1400" dirty="0" smtClean="0">
                <a:solidFill>
                  <a:srgbClr val="000000"/>
                </a:solidFill>
                <a:ea typeface="Times New Roman" pitchFamily="18" charset="0"/>
                <a:cs typeface="Arial" pitchFamily="34" charset="0"/>
              </a:rPr>
              <a:t> Otra práctica que la Administración podría utilizar, cuando se hacen entregas parciales de producto, es solicitar al oferente que incluya en su oferta el costo de análisis por parte de un laboratorio acreditado (el momento de la toma de la muestra y correspondiente análisis sería determinado por la Institución de manera aleatoria durante la ejecución del contrato)</a:t>
            </a:r>
            <a:endParaRPr lang="es-MX" sz="1400" dirty="0"/>
          </a:p>
        </p:txBody>
      </p:sp>
      <p:pic>
        <p:nvPicPr>
          <p:cNvPr id="17" name="Picture 16"/>
          <p:cNvPicPr/>
          <p:nvPr/>
        </p:nvPicPr>
        <p:blipFill>
          <a:blip r:embed="rId2" cstate="print"/>
          <a:srcRect/>
          <a:stretch>
            <a:fillRect/>
          </a:stretch>
        </p:blipFill>
        <p:spPr bwMode="auto">
          <a:xfrm>
            <a:off x="5614849" y="6104401"/>
            <a:ext cx="3351352" cy="373075"/>
          </a:xfrm>
          <a:prstGeom prst="rect">
            <a:avLst/>
          </a:prstGeom>
          <a:noFill/>
          <a:ln w="9525">
            <a:noFill/>
            <a:miter lim="800000"/>
            <a:headEnd/>
            <a:tailEnd/>
          </a:ln>
        </p:spPr>
      </p:pic>
      <p:sp>
        <p:nvSpPr>
          <p:cNvPr id="18" name="AutoShape 4"/>
          <p:cNvSpPr>
            <a:spLocks noChangeArrowheads="1"/>
          </p:cNvSpPr>
          <p:nvPr/>
        </p:nvSpPr>
        <p:spPr bwMode="auto">
          <a:xfrm>
            <a:off x="8317898" y="5746709"/>
            <a:ext cx="227012" cy="300038"/>
          </a:xfrm>
          <a:prstGeom prst="downArrow">
            <a:avLst>
              <a:gd name="adj1" fmla="val 50000"/>
              <a:gd name="adj2" fmla="val 33042"/>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300" y="322310"/>
            <a:ext cx="8229600" cy="4525963"/>
          </a:xfrm>
        </p:spPr>
        <p:txBody>
          <a:bodyPr/>
          <a:lstStyle/>
          <a:p>
            <a:r>
              <a:rPr lang="es-MX" sz="2400" dirty="0" smtClean="0"/>
              <a:t>En el caso de Costa Rica, después de 7 años de estar incidiendo en el tema, y de una ley que desde el 2010 autoriza este tipo de compras, el temor de las PYMES se ha reducido y más bien la Cámara de Industrias, en el 2012, pidió al Gobierno: </a:t>
            </a:r>
            <a:endParaRPr lang="es-MX" sz="2400" dirty="0"/>
          </a:p>
        </p:txBody>
      </p:sp>
      <p:pic>
        <p:nvPicPr>
          <p:cNvPr id="4" name="Picture 2"/>
          <p:cNvPicPr>
            <a:picLocks noChangeAspect="1" noChangeArrowheads="1"/>
          </p:cNvPicPr>
          <p:nvPr/>
        </p:nvPicPr>
        <p:blipFill>
          <a:blip r:embed="rId2"/>
          <a:srcRect/>
          <a:stretch>
            <a:fillRect/>
          </a:stretch>
        </p:blipFill>
        <p:spPr bwMode="auto">
          <a:xfrm>
            <a:off x="4444958" y="2033907"/>
            <a:ext cx="2186870" cy="2814366"/>
          </a:xfrm>
          <a:prstGeom prst="rect">
            <a:avLst/>
          </a:prstGeom>
          <a:noFill/>
          <a:ln w="9525">
            <a:noFill/>
            <a:miter lim="800000"/>
            <a:headEnd/>
            <a:tailEnd/>
          </a:ln>
        </p:spPr>
      </p:pic>
      <p:pic>
        <p:nvPicPr>
          <p:cNvPr id="50178" name="Picture 2"/>
          <p:cNvPicPr>
            <a:picLocks noChangeAspect="1" noChangeArrowheads="1"/>
          </p:cNvPicPr>
          <p:nvPr/>
        </p:nvPicPr>
        <p:blipFill>
          <a:blip r:embed="rId3"/>
          <a:srcRect/>
          <a:stretch>
            <a:fillRect/>
          </a:stretch>
        </p:blipFill>
        <p:spPr bwMode="auto">
          <a:xfrm>
            <a:off x="241300" y="2447719"/>
            <a:ext cx="3965575" cy="41737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1520" y="282704"/>
            <a:ext cx="7344816" cy="461665"/>
          </a:xfrm>
          <a:prstGeom prst="rect">
            <a:avLst/>
          </a:prstGeom>
          <a:noFill/>
        </p:spPr>
        <p:txBody>
          <a:bodyPr wrap="square" rtlCol="0">
            <a:spAutoFit/>
          </a:bodyPr>
          <a:lstStyle/>
          <a:p>
            <a:r>
              <a:rPr lang="es-ES_tradnl" sz="2400" b="1" dirty="0" smtClean="0">
                <a:solidFill>
                  <a:schemeClr val="tx2"/>
                </a:solidFill>
                <a:latin typeface="+mj-lt"/>
                <a:ea typeface="+mj-ea"/>
                <a:cs typeface="+mj-cs"/>
              </a:rPr>
              <a:t>Compradores institucionales (la decisión de compra)</a:t>
            </a:r>
            <a:endParaRPr lang="es-MX" sz="2400" b="1" dirty="0" smtClean="0">
              <a:solidFill>
                <a:schemeClr val="tx2"/>
              </a:solidFill>
              <a:latin typeface="+mj-lt"/>
              <a:ea typeface="+mj-ea"/>
              <a:cs typeface="+mj-cs"/>
            </a:endParaRPr>
          </a:p>
        </p:txBody>
      </p:sp>
      <p:sp>
        <p:nvSpPr>
          <p:cNvPr id="30" name="TextBox 29"/>
          <p:cNvSpPr txBox="1"/>
          <p:nvPr/>
        </p:nvSpPr>
        <p:spPr>
          <a:xfrm>
            <a:off x="251520" y="1047580"/>
            <a:ext cx="5976664" cy="1938992"/>
          </a:xfrm>
          <a:prstGeom prst="rect">
            <a:avLst/>
          </a:prstGeom>
          <a:noFill/>
        </p:spPr>
        <p:txBody>
          <a:bodyPr wrap="square" rtlCol="0">
            <a:spAutoFit/>
          </a:bodyPr>
          <a:lstStyle/>
          <a:p>
            <a:pPr>
              <a:buFont typeface="Arial" pitchFamily="34" charset="0"/>
              <a:buChar char="•"/>
            </a:pPr>
            <a:r>
              <a:rPr lang="es-MX" sz="2400" dirty="0" smtClean="0">
                <a:latin typeface="Calibri" pitchFamily="34" charset="0"/>
              </a:rPr>
              <a:t> Se percibe presión de los sistemas de compras para comprar al menor precio (aunado a la percepción de que los bienes sustentables son más caros)</a:t>
            </a:r>
          </a:p>
          <a:p>
            <a:pPr>
              <a:buFont typeface="Arial" pitchFamily="34" charset="0"/>
              <a:buChar char="•"/>
            </a:pPr>
            <a:endParaRPr lang="es-MX" sz="2400" dirty="0" smtClean="0">
              <a:latin typeface="Calibri" pitchFamily="34" charset="0"/>
            </a:endParaRPr>
          </a:p>
        </p:txBody>
      </p:sp>
      <p:sp>
        <p:nvSpPr>
          <p:cNvPr id="8" name="TextBox 7"/>
          <p:cNvSpPr txBox="1"/>
          <p:nvPr/>
        </p:nvSpPr>
        <p:spPr>
          <a:xfrm>
            <a:off x="6835312" y="759548"/>
            <a:ext cx="2267744" cy="3785652"/>
          </a:xfrm>
          <a:prstGeom prst="rect">
            <a:avLst/>
          </a:prstGeom>
          <a:solidFill>
            <a:srgbClr val="CCECFF"/>
          </a:solidFill>
        </p:spPr>
        <p:txBody>
          <a:bodyPr wrap="square" rtlCol="0">
            <a:spAutoFit/>
          </a:bodyPr>
          <a:lstStyle/>
          <a:p>
            <a:pPr>
              <a:buFont typeface="Arial" pitchFamily="34" charset="0"/>
              <a:buChar char="•"/>
            </a:pPr>
            <a:r>
              <a:rPr lang="es-MX" sz="2400" dirty="0" smtClean="0">
                <a:latin typeface="Calibri" pitchFamily="34" charset="0"/>
              </a:rPr>
              <a:t> Es necesario fortalecer la aplicación del concepto de mejor valor por el </a:t>
            </a:r>
            <a:r>
              <a:rPr lang="es-MX" sz="2400" dirty="0" smtClean="0">
                <a:latin typeface="Calibri" pitchFamily="34" charset="0"/>
              </a:rPr>
              <a:t>dinero, entre otros temas de capacitación necesarios.</a:t>
            </a:r>
            <a:endParaRPr lang="es-MX" sz="2400" dirty="0" smtClean="0">
              <a:latin typeface="Calibri" pitchFamily="34" charset="0"/>
            </a:endParaRPr>
          </a:p>
          <a:p>
            <a:endParaRPr lang="es-MX" sz="2400" dirty="0" smtClean="0">
              <a:latin typeface="Calibri" pitchFamily="34" charset="0"/>
            </a:endParaRPr>
          </a:p>
        </p:txBody>
      </p:sp>
      <p:sp>
        <p:nvSpPr>
          <p:cNvPr id="9" name="Right Arrow 8"/>
          <p:cNvSpPr/>
          <p:nvPr/>
        </p:nvSpPr>
        <p:spPr>
          <a:xfrm>
            <a:off x="5940152" y="1537622"/>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Picture 11"/>
          <p:cNvPicPr/>
          <p:nvPr/>
        </p:nvPicPr>
        <p:blipFill>
          <a:blip r:embed="rId2" cstate="print"/>
          <a:srcRect/>
          <a:stretch>
            <a:fillRect/>
          </a:stretch>
        </p:blipFill>
        <p:spPr bwMode="auto">
          <a:xfrm>
            <a:off x="251521" y="2797380"/>
            <a:ext cx="6264696" cy="3871428"/>
          </a:xfrm>
          <a:prstGeom prst="rect">
            <a:avLst/>
          </a:prstGeom>
          <a:noFill/>
        </p:spPr>
      </p:pic>
      <p:sp>
        <p:nvSpPr>
          <p:cNvPr id="13" name="Rectangle 12"/>
          <p:cNvSpPr/>
          <p:nvPr/>
        </p:nvSpPr>
        <p:spPr>
          <a:xfrm>
            <a:off x="6516217" y="5076505"/>
            <a:ext cx="2627783" cy="1169551"/>
          </a:xfrm>
          <a:prstGeom prst="rect">
            <a:avLst/>
          </a:prstGeom>
        </p:spPr>
        <p:txBody>
          <a:bodyPr wrap="square">
            <a:spAutoFit/>
          </a:bodyPr>
          <a:lstStyle/>
          <a:p>
            <a:r>
              <a:rPr lang="es-MX" sz="1400" dirty="0" smtClean="0"/>
              <a:t>Estado de implementación de las CPS en Costa Rica.   Disponible en </a:t>
            </a:r>
            <a:r>
              <a:rPr lang="es-MX" sz="1400" dirty="0" smtClean="0">
                <a:hlinkClick r:id="rId3"/>
              </a:rPr>
              <a:t>http://www.comprasresponsables.org/manuales.html</a:t>
            </a:r>
            <a:r>
              <a:rPr lang="es-MX" sz="1400" dirty="0" smtClean="0"/>
              <a:t> </a:t>
            </a:r>
            <a:endParaRPr lang="es-MX"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3708400" y="2822114"/>
            <a:ext cx="5435601" cy="3454400"/>
          </a:xfrm>
          <a:prstGeom prst="rect">
            <a:avLst/>
          </a:prstGeom>
          <a:noFill/>
        </p:spPr>
      </p:pic>
      <p:sp>
        <p:nvSpPr>
          <p:cNvPr id="4" name="Rectangle 3"/>
          <p:cNvSpPr/>
          <p:nvPr/>
        </p:nvSpPr>
        <p:spPr>
          <a:xfrm>
            <a:off x="92471" y="3013995"/>
            <a:ext cx="3733800" cy="2677656"/>
          </a:xfrm>
          <a:prstGeom prst="rect">
            <a:avLst/>
          </a:prstGeom>
        </p:spPr>
        <p:txBody>
          <a:bodyPr wrap="square">
            <a:spAutoFit/>
          </a:bodyPr>
          <a:lstStyle/>
          <a:p>
            <a:r>
              <a:rPr lang="es-MX" sz="2400" dirty="0" smtClean="0"/>
              <a:t>Indican utilizar “al menos una” de las fichas de criterios definidas.   Cuando se les pregunta “porqué no utilizan los criterios” la respuesta es “falta de conocimiento”</a:t>
            </a:r>
            <a:endParaRPr lang="es-MX" sz="2400" dirty="0"/>
          </a:p>
        </p:txBody>
      </p:sp>
      <p:cxnSp>
        <p:nvCxnSpPr>
          <p:cNvPr id="6" name="Straight Arrow Connector 5"/>
          <p:cNvCxnSpPr/>
          <p:nvPr/>
        </p:nvCxnSpPr>
        <p:spPr>
          <a:xfrm flipH="1" flipV="1">
            <a:off x="3352800" y="4206415"/>
            <a:ext cx="2273300" cy="331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57692" y="295962"/>
            <a:ext cx="8460639" cy="1569660"/>
          </a:xfrm>
          <a:prstGeom prst="rect">
            <a:avLst/>
          </a:prstGeom>
        </p:spPr>
        <p:txBody>
          <a:bodyPr wrap="square">
            <a:spAutoFit/>
          </a:bodyPr>
          <a:lstStyle/>
          <a:p>
            <a:r>
              <a:rPr lang="es-MX" sz="2400" dirty="0" smtClean="0"/>
              <a:t>En Costa Rica, desde el 2007, se ha capacitado a cientos de funcionarios y se han generado guías.    A finales del 2013, se aplicó una encuesta a 109 instituciones sobre el uso de las guías.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1520" y="340116"/>
            <a:ext cx="7344816" cy="461665"/>
          </a:xfrm>
          <a:prstGeom prst="rect">
            <a:avLst/>
          </a:prstGeom>
          <a:noFill/>
        </p:spPr>
        <p:txBody>
          <a:bodyPr wrap="square" rtlCol="0">
            <a:spAutoFit/>
          </a:bodyPr>
          <a:lstStyle/>
          <a:p>
            <a:r>
              <a:rPr lang="es-ES_tradnl" sz="2400" b="1" dirty="0" smtClean="0">
                <a:solidFill>
                  <a:schemeClr val="tx2"/>
                </a:solidFill>
                <a:latin typeface="+mj-lt"/>
                <a:ea typeface="+mj-ea"/>
                <a:cs typeface="+mj-cs"/>
              </a:rPr>
              <a:t>En general sobre las estrategias/planes de acción</a:t>
            </a:r>
            <a:endParaRPr lang="es-MX" sz="2400" b="1" dirty="0" smtClean="0">
              <a:solidFill>
                <a:schemeClr val="tx2"/>
              </a:solidFill>
              <a:latin typeface="+mj-lt"/>
              <a:ea typeface="+mj-ea"/>
              <a:cs typeface="+mj-cs"/>
            </a:endParaRPr>
          </a:p>
        </p:txBody>
      </p:sp>
      <p:sp>
        <p:nvSpPr>
          <p:cNvPr id="30" name="TextBox 29"/>
          <p:cNvSpPr txBox="1"/>
          <p:nvPr/>
        </p:nvSpPr>
        <p:spPr>
          <a:xfrm>
            <a:off x="251520" y="1517704"/>
            <a:ext cx="5976664" cy="2308324"/>
          </a:xfrm>
          <a:prstGeom prst="rect">
            <a:avLst/>
          </a:prstGeom>
          <a:noFill/>
        </p:spPr>
        <p:txBody>
          <a:bodyPr wrap="square" rtlCol="0">
            <a:spAutoFit/>
          </a:bodyPr>
          <a:lstStyle/>
          <a:p>
            <a:pPr>
              <a:buFont typeface="Arial" pitchFamily="34" charset="0"/>
              <a:buChar char="•"/>
            </a:pPr>
            <a:r>
              <a:rPr lang="es-MX" sz="2400" dirty="0" smtClean="0">
                <a:latin typeface="Calibri" pitchFamily="34" charset="0"/>
              </a:rPr>
              <a:t> Existen esfuerzos de arriba hacia abajo, así como iniciativas a nivel de instituciones específicas (ambos complementarios ).</a:t>
            </a:r>
          </a:p>
          <a:p>
            <a:pPr>
              <a:buFont typeface="Arial" pitchFamily="34" charset="0"/>
              <a:buChar char="•"/>
            </a:pPr>
            <a:endParaRPr lang="es-MX" sz="2400" dirty="0" smtClean="0">
              <a:latin typeface="Calibri" pitchFamily="34" charset="0"/>
            </a:endParaRPr>
          </a:p>
          <a:p>
            <a:pPr>
              <a:buFont typeface="Arial" pitchFamily="34" charset="0"/>
              <a:buChar char="•"/>
            </a:pPr>
            <a:endParaRPr lang="es-MX" sz="2400" dirty="0" smtClean="0">
              <a:latin typeface="Calibri" pitchFamily="34" charset="0"/>
            </a:endParaRPr>
          </a:p>
          <a:p>
            <a:pPr>
              <a:buFont typeface="Arial" pitchFamily="34" charset="0"/>
              <a:buChar char="•"/>
            </a:pPr>
            <a:endParaRPr lang="es-MX" sz="2400" dirty="0" smtClean="0">
              <a:latin typeface="Calibri" pitchFamily="34" charset="0"/>
            </a:endParaRPr>
          </a:p>
        </p:txBody>
      </p:sp>
      <p:sp>
        <p:nvSpPr>
          <p:cNvPr id="8" name="TextBox 7"/>
          <p:cNvSpPr txBox="1"/>
          <p:nvPr/>
        </p:nvSpPr>
        <p:spPr>
          <a:xfrm>
            <a:off x="6876256" y="980728"/>
            <a:ext cx="2043520" cy="2431435"/>
          </a:xfrm>
          <a:prstGeom prst="rect">
            <a:avLst/>
          </a:prstGeom>
          <a:solidFill>
            <a:srgbClr val="CCECFF"/>
          </a:solidFill>
        </p:spPr>
        <p:txBody>
          <a:bodyPr wrap="square" rtlCol="0">
            <a:spAutoFit/>
          </a:bodyPr>
          <a:lstStyle/>
          <a:p>
            <a:pPr>
              <a:buFont typeface="Arial" pitchFamily="34" charset="0"/>
              <a:buChar char="•"/>
            </a:pPr>
            <a:r>
              <a:rPr lang="es-MX" sz="1900" dirty="0" smtClean="0">
                <a:latin typeface="Calibri" pitchFamily="34" charset="0"/>
              </a:rPr>
              <a:t>El intercambio de conocimientos y buenas prácticas, a nivel regional, permitiría acelerar la creación de capacidades en la región</a:t>
            </a:r>
          </a:p>
        </p:txBody>
      </p:sp>
      <p:sp>
        <p:nvSpPr>
          <p:cNvPr id="9" name="Right Arrow 8"/>
          <p:cNvSpPr/>
          <p:nvPr/>
        </p:nvSpPr>
        <p:spPr>
          <a:xfrm>
            <a:off x="6228184" y="1753646"/>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3" name="Diagram 12"/>
          <p:cNvGraphicFramePr/>
          <p:nvPr/>
        </p:nvGraphicFramePr>
        <p:xfrm>
          <a:off x="2987824" y="3717032"/>
          <a:ext cx="3384376" cy="2264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srcRect/>
          <a:stretch>
            <a:fillRect/>
          </a:stretch>
        </p:blipFill>
        <p:spPr bwMode="auto">
          <a:xfrm>
            <a:off x="1691680" y="4494549"/>
            <a:ext cx="1115169" cy="614405"/>
          </a:xfrm>
          <a:prstGeom prst="rect">
            <a:avLst/>
          </a:prstGeom>
          <a:noFill/>
          <a:ln w="9525">
            <a:noFill/>
            <a:miter lim="800000"/>
            <a:headEnd/>
            <a:tailEnd/>
          </a:ln>
          <a:effectLst/>
        </p:spPr>
      </p:pic>
      <p:pic>
        <p:nvPicPr>
          <p:cNvPr id="2051" name="Picture 3"/>
          <p:cNvPicPr>
            <a:picLocks noChangeAspect="1" noChangeArrowheads="1"/>
          </p:cNvPicPr>
          <p:nvPr/>
        </p:nvPicPr>
        <p:blipFill>
          <a:blip r:embed="rId8" cstate="print"/>
          <a:srcRect/>
          <a:stretch>
            <a:fillRect/>
          </a:stretch>
        </p:blipFill>
        <p:spPr bwMode="auto">
          <a:xfrm>
            <a:off x="1691680" y="3770868"/>
            <a:ext cx="864096" cy="723681"/>
          </a:xfrm>
          <a:prstGeom prst="rect">
            <a:avLst/>
          </a:prstGeom>
          <a:noFill/>
          <a:ln w="9525">
            <a:noFill/>
            <a:miter lim="800000"/>
            <a:headEnd/>
            <a:tailEnd/>
          </a:ln>
        </p:spPr>
      </p:pic>
      <p:pic>
        <p:nvPicPr>
          <p:cNvPr id="2053" name="Picture 5" descr="Contratações Públicas Sustentáveis"/>
          <p:cNvPicPr>
            <a:picLocks noChangeAspect="1" noChangeArrowheads="1"/>
          </p:cNvPicPr>
          <p:nvPr/>
        </p:nvPicPr>
        <p:blipFill>
          <a:blip r:embed="rId9" cstate="print"/>
          <a:srcRect/>
          <a:stretch>
            <a:fillRect/>
          </a:stretch>
        </p:blipFill>
        <p:spPr bwMode="auto">
          <a:xfrm>
            <a:off x="6516217" y="5429244"/>
            <a:ext cx="1368152" cy="518524"/>
          </a:xfrm>
          <a:prstGeom prst="rect">
            <a:avLst/>
          </a:prstGeom>
          <a:noFill/>
        </p:spPr>
      </p:pic>
      <p:pic>
        <p:nvPicPr>
          <p:cNvPr id="2055" name="Picture 7" descr="http://www.comprassustentables.cl/templates/rt_panacea_j15/images/logo/light/logo.png"/>
          <p:cNvPicPr>
            <a:picLocks noChangeAspect="1" noChangeArrowheads="1"/>
          </p:cNvPicPr>
          <p:nvPr/>
        </p:nvPicPr>
        <p:blipFill>
          <a:blip r:embed="rId10" cstate="print"/>
          <a:srcRect l="1551" t="17788" r="72087" b="11060"/>
          <a:stretch>
            <a:fillRect/>
          </a:stretch>
        </p:blipFill>
        <p:spPr bwMode="auto">
          <a:xfrm>
            <a:off x="6444208" y="4293096"/>
            <a:ext cx="2142238" cy="504056"/>
          </a:xfrm>
          <a:prstGeom prst="rect">
            <a:avLst/>
          </a:prstGeom>
          <a:noFill/>
        </p:spPr>
      </p:pic>
      <p:pic>
        <p:nvPicPr>
          <p:cNvPr id="2058" name="Picture 10" descr="PNUMABI"/>
          <p:cNvPicPr>
            <a:picLocks noChangeAspect="1" noChangeArrowheads="1"/>
          </p:cNvPicPr>
          <p:nvPr/>
        </p:nvPicPr>
        <p:blipFill>
          <a:blip r:embed="rId11" cstate="print"/>
          <a:srcRect/>
          <a:stretch>
            <a:fillRect/>
          </a:stretch>
        </p:blipFill>
        <p:spPr bwMode="auto">
          <a:xfrm>
            <a:off x="5364088" y="2780928"/>
            <a:ext cx="731867" cy="838969"/>
          </a:xfrm>
          <a:prstGeom prst="rect">
            <a:avLst/>
          </a:prstGeom>
          <a:noFill/>
          <a:ln w="9525">
            <a:noFill/>
            <a:miter lim="800000"/>
            <a:headEnd/>
            <a:tailEnd/>
          </a:ln>
        </p:spPr>
      </p:pic>
      <p:pic>
        <p:nvPicPr>
          <p:cNvPr id="2059" name="Picture 11"/>
          <p:cNvPicPr>
            <a:picLocks noChangeAspect="1" noChangeArrowheads="1"/>
          </p:cNvPicPr>
          <p:nvPr/>
        </p:nvPicPr>
        <p:blipFill>
          <a:blip r:embed="rId12" cstate="print"/>
          <a:srcRect/>
          <a:stretch>
            <a:fillRect/>
          </a:stretch>
        </p:blipFill>
        <p:spPr bwMode="auto">
          <a:xfrm>
            <a:off x="2123728" y="2996952"/>
            <a:ext cx="1047750" cy="581025"/>
          </a:xfrm>
          <a:prstGeom prst="rect">
            <a:avLst/>
          </a:prstGeom>
          <a:noFill/>
          <a:ln w="9525">
            <a:noFill/>
            <a:miter lim="800000"/>
            <a:headEnd/>
            <a:tailEnd/>
          </a:ln>
        </p:spPr>
      </p:pic>
      <p:pic>
        <p:nvPicPr>
          <p:cNvPr id="2061" name="Picture 13" descr="Instituto Nacional de Contratación Pública"/>
          <p:cNvPicPr>
            <a:picLocks noChangeAspect="1" noChangeArrowheads="1"/>
          </p:cNvPicPr>
          <p:nvPr/>
        </p:nvPicPr>
        <p:blipFill>
          <a:blip r:embed="rId13" cstate="print"/>
          <a:srcRect/>
          <a:stretch>
            <a:fillRect/>
          </a:stretch>
        </p:blipFill>
        <p:spPr bwMode="auto">
          <a:xfrm>
            <a:off x="3419872" y="2924944"/>
            <a:ext cx="1440160" cy="531752"/>
          </a:xfrm>
          <a:prstGeom prst="rect">
            <a:avLst/>
          </a:prstGeom>
          <a:noFill/>
        </p:spPr>
      </p:pic>
      <p:pic>
        <p:nvPicPr>
          <p:cNvPr id="2062" name="Picture 14"/>
          <p:cNvPicPr>
            <a:picLocks noChangeAspect="1" noChangeArrowheads="1"/>
          </p:cNvPicPr>
          <p:nvPr/>
        </p:nvPicPr>
        <p:blipFill>
          <a:blip r:embed="rId14" cstate="print"/>
          <a:srcRect/>
          <a:stretch>
            <a:fillRect/>
          </a:stretch>
        </p:blipFill>
        <p:spPr bwMode="auto">
          <a:xfrm>
            <a:off x="6516217" y="3395424"/>
            <a:ext cx="936104" cy="737285"/>
          </a:xfrm>
          <a:prstGeom prst="rect">
            <a:avLst/>
          </a:prstGeom>
          <a:noFill/>
          <a:ln w="9525">
            <a:noFill/>
            <a:miter lim="800000"/>
            <a:headEnd/>
            <a:tailEnd/>
          </a:ln>
        </p:spPr>
      </p:pic>
      <p:pic>
        <p:nvPicPr>
          <p:cNvPr id="2" name="Picture 2"/>
          <p:cNvPicPr>
            <a:picLocks noChangeAspect="1" noChangeArrowheads="1"/>
          </p:cNvPicPr>
          <p:nvPr/>
        </p:nvPicPr>
        <p:blipFill>
          <a:blip r:embed="rId15" cstate="print"/>
          <a:srcRect/>
          <a:stretch>
            <a:fillRect/>
          </a:stretch>
        </p:blipFill>
        <p:spPr bwMode="auto">
          <a:xfrm>
            <a:off x="2068111" y="5270362"/>
            <a:ext cx="738738" cy="781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additive="base">
                                        <p:cTn id="15" dur="500" fill="hold"/>
                                        <p:tgtEl>
                                          <p:spTgt spid="2051"/>
                                        </p:tgtEl>
                                        <p:attrNameLst>
                                          <p:attrName>ppt_x</p:attrName>
                                        </p:attrNameLst>
                                      </p:cBhvr>
                                      <p:tavLst>
                                        <p:tav tm="0">
                                          <p:val>
                                            <p:strVal val="#ppt_x"/>
                                          </p:val>
                                        </p:tav>
                                        <p:tav tm="100000">
                                          <p:val>
                                            <p:strVal val="#ppt_x"/>
                                          </p:val>
                                        </p:tav>
                                      </p:tavLst>
                                    </p:anim>
                                    <p:anim calcmode="lin" valueType="num">
                                      <p:cBhvr additive="base">
                                        <p:cTn id="16" dur="500" fill="hold"/>
                                        <p:tgtEl>
                                          <p:spTgt spid="205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9"/>
                                        </p:tgtEl>
                                        <p:attrNameLst>
                                          <p:attrName>style.visibility</p:attrName>
                                        </p:attrNameLst>
                                      </p:cBhvr>
                                      <p:to>
                                        <p:strVal val="visible"/>
                                      </p:to>
                                    </p:set>
                                    <p:anim calcmode="lin" valueType="num">
                                      <p:cBhvr additive="base">
                                        <p:cTn id="19" dur="500" fill="hold"/>
                                        <p:tgtEl>
                                          <p:spTgt spid="2059"/>
                                        </p:tgtEl>
                                        <p:attrNameLst>
                                          <p:attrName>ppt_x</p:attrName>
                                        </p:attrNameLst>
                                      </p:cBhvr>
                                      <p:tavLst>
                                        <p:tav tm="0">
                                          <p:val>
                                            <p:strVal val="#ppt_x"/>
                                          </p:val>
                                        </p:tav>
                                        <p:tav tm="100000">
                                          <p:val>
                                            <p:strVal val="#ppt_x"/>
                                          </p:val>
                                        </p:tav>
                                      </p:tavLst>
                                    </p:anim>
                                    <p:anim calcmode="lin" valueType="num">
                                      <p:cBhvr additive="base">
                                        <p:cTn id="20" dur="500" fill="hold"/>
                                        <p:tgtEl>
                                          <p:spTgt spid="205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61"/>
                                        </p:tgtEl>
                                        <p:attrNameLst>
                                          <p:attrName>style.visibility</p:attrName>
                                        </p:attrNameLst>
                                      </p:cBhvr>
                                      <p:to>
                                        <p:strVal val="visible"/>
                                      </p:to>
                                    </p:set>
                                    <p:anim calcmode="lin" valueType="num">
                                      <p:cBhvr additive="base">
                                        <p:cTn id="23" dur="500" fill="hold"/>
                                        <p:tgtEl>
                                          <p:spTgt spid="2061"/>
                                        </p:tgtEl>
                                        <p:attrNameLst>
                                          <p:attrName>ppt_x</p:attrName>
                                        </p:attrNameLst>
                                      </p:cBhvr>
                                      <p:tavLst>
                                        <p:tav tm="0">
                                          <p:val>
                                            <p:strVal val="#ppt_x"/>
                                          </p:val>
                                        </p:tav>
                                        <p:tav tm="100000">
                                          <p:val>
                                            <p:strVal val="#ppt_x"/>
                                          </p:val>
                                        </p:tav>
                                      </p:tavLst>
                                    </p:anim>
                                    <p:anim calcmode="lin" valueType="num">
                                      <p:cBhvr additive="base">
                                        <p:cTn id="24" dur="500" fill="hold"/>
                                        <p:tgtEl>
                                          <p:spTgt spid="206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8"/>
                                        </p:tgtEl>
                                        <p:attrNameLst>
                                          <p:attrName>style.visibility</p:attrName>
                                        </p:attrNameLst>
                                      </p:cBhvr>
                                      <p:to>
                                        <p:strVal val="visible"/>
                                      </p:to>
                                    </p:set>
                                    <p:anim calcmode="lin" valueType="num">
                                      <p:cBhvr additive="base">
                                        <p:cTn id="27" dur="500" fill="hold"/>
                                        <p:tgtEl>
                                          <p:spTgt spid="2058"/>
                                        </p:tgtEl>
                                        <p:attrNameLst>
                                          <p:attrName>ppt_x</p:attrName>
                                        </p:attrNameLst>
                                      </p:cBhvr>
                                      <p:tavLst>
                                        <p:tav tm="0">
                                          <p:val>
                                            <p:strVal val="#ppt_x"/>
                                          </p:val>
                                        </p:tav>
                                        <p:tav tm="100000">
                                          <p:val>
                                            <p:strVal val="#ppt_x"/>
                                          </p:val>
                                        </p:tav>
                                      </p:tavLst>
                                    </p:anim>
                                    <p:anim calcmode="lin" valueType="num">
                                      <p:cBhvr additive="base">
                                        <p:cTn id="28" dur="500" fill="hold"/>
                                        <p:tgtEl>
                                          <p:spTgt spid="205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62"/>
                                        </p:tgtEl>
                                        <p:attrNameLst>
                                          <p:attrName>style.visibility</p:attrName>
                                        </p:attrNameLst>
                                      </p:cBhvr>
                                      <p:to>
                                        <p:strVal val="visible"/>
                                      </p:to>
                                    </p:set>
                                    <p:anim calcmode="lin" valueType="num">
                                      <p:cBhvr additive="base">
                                        <p:cTn id="31" dur="500" fill="hold"/>
                                        <p:tgtEl>
                                          <p:spTgt spid="2062"/>
                                        </p:tgtEl>
                                        <p:attrNameLst>
                                          <p:attrName>ppt_x</p:attrName>
                                        </p:attrNameLst>
                                      </p:cBhvr>
                                      <p:tavLst>
                                        <p:tav tm="0">
                                          <p:val>
                                            <p:strVal val="#ppt_x"/>
                                          </p:val>
                                        </p:tav>
                                        <p:tav tm="100000">
                                          <p:val>
                                            <p:strVal val="#ppt_x"/>
                                          </p:val>
                                        </p:tav>
                                      </p:tavLst>
                                    </p:anim>
                                    <p:anim calcmode="lin" valueType="num">
                                      <p:cBhvr additive="base">
                                        <p:cTn id="32" dur="500" fill="hold"/>
                                        <p:tgtEl>
                                          <p:spTgt spid="206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55"/>
                                        </p:tgtEl>
                                        <p:attrNameLst>
                                          <p:attrName>style.visibility</p:attrName>
                                        </p:attrNameLst>
                                      </p:cBhvr>
                                      <p:to>
                                        <p:strVal val="visible"/>
                                      </p:to>
                                    </p:set>
                                    <p:anim calcmode="lin" valueType="num">
                                      <p:cBhvr additive="base">
                                        <p:cTn id="35" dur="500" fill="hold"/>
                                        <p:tgtEl>
                                          <p:spTgt spid="2055"/>
                                        </p:tgtEl>
                                        <p:attrNameLst>
                                          <p:attrName>ppt_x</p:attrName>
                                        </p:attrNameLst>
                                      </p:cBhvr>
                                      <p:tavLst>
                                        <p:tav tm="0">
                                          <p:val>
                                            <p:strVal val="#ppt_x"/>
                                          </p:val>
                                        </p:tav>
                                        <p:tav tm="100000">
                                          <p:val>
                                            <p:strVal val="#ppt_x"/>
                                          </p:val>
                                        </p:tav>
                                      </p:tavLst>
                                    </p:anim>
                                    <p:anim calcmode="lin" valueType="num">
                                      <p:cBhvr additive="base">
                                        <p:cTn id="36" dur="500" fill="hold"/>
                                        <p:tgtEl>
                                          <p:spTgt spid="205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 calcmode="lin" valueType="num">
                                      <p:cBhvr additive="base">
                                        <p:cTn id="39" dur="500" fill="hold"/>
                                        <p:tgtEl>
                                          <p:spTgt spid="2053"/>
                                        </p:tgtEl>
                                        <p:attrNameLst>
                                          <p:attrName>ppt_x</p:attrName>
                                        </p:attrNameLst>
                                      </p:cBhvr>
                                      <p:tavLst>
                                        <p:tav tm="0">
                                          <p:val>
                                            <p:strVal val="#ppt_x"/>
                                          </p:val>
                                        </p:tav>
                                        <p:tav tm="100000">
                                          <p:val>
                                            <p:strVal val="#ppt_x"/>
                                          </p:val>
                                        </p:tav>
                                      </p:tavLst>
                                    </p:anim>
                                    <p:anim calcmode="lin" valueType="num">
                                      <p:cBhvr additive="base">
                                        <p:cTn id="40"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Consideraciones finales </a:t>
            </a:r>
            <a:endParaRPr lang="es-MX" dirty="0"/>
          </a:p>
        </p:txBody>
      </p:sp>
      <p:sp>
        <p:nvSpPr>
          <p:cNvPr id="3" name="Content Placeholder 2"/>
          <p:cNvSpPr>
            <a:spLocks noGrp="1"/>
          </p:cNvSpPr>
          <p:nvPr>
            <p:ph idx="1"/>
          </p:nvPr>
        </p:nvSpPr>
        <p:spPr>
          <a:xfrm>
            <a:off x="457200" y="1417638"/>
            <a:ext cx="8432800" cy="4525963"/>
          </a:xfrm>
        </p:spPr>
        <p:txBody>
          <a:bodyPr/>
          <a:lstStyle/>
          <a:p>
            <a:r>
              <a:rPr lang="es-MX" sz="2400" dirty="0" smtClean="0"/>
              <a:t>Contar con normativa que respalde este tipo de iniciativas es importante, mas no debería considerarse un obstáculo para iniciar …. Ni pensar que porque se tiene “ya se terminó el proyecto”</a:t>
            </a:r>
          </a:p>
          <a:p>
            <a:r>
              <a:rPr lang="es-MX" sz="2400" dirty="0" smtClean="0"/>
              <a:t>Algunos elementos mínimos deberían indicarse como obligatorios a incluir en procesos de compra (por </a:t>
            </a:r>
            <a:r>
              <a:rPr lang="es-MX" sz="2400" dirty="0" err="1" smtClean="0"/>
              <a:t>ej</a:t>
            </a:r>
            <a:r>
              <a:rPr lang="es-MX" sz="2400" dirty="0" smtClean="0"/>
              <a:t>, condiciones laborales)</a:t>
            </a:r>
          </a:p>
          <a:p>
            <a:r>
              <a:rPr lang="es-MX" sz="2400" dirty="0" smtClean="0"/>
              <a:t>El apoyo al cumplimiento a la normativa vigente debe ser uno de esos mínimos (no puede ser “sostenible” comprar productos/servicios que ni tan siquiera cumplen con ella)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p:spPr>
        <p:txBody>
          <a:bodyPr/>
          <a:lstStyle/>
          <a:p>
            <a:r>
              <a:rPr lang="es-MX" dirty="0" smtClean="0"/>
              <a:t>Consideraciones finales </a:t>
            </a:r>
            <a:endParaRPr lang="es-MX" dirty="0"/>
          </a:p>
        </p:txBody>
      </p:sp>
      <p:sp>
        <p:nvSpPr>
          <p:cNvPr id="3" name="Content Placeholder 2"/>
          <p:cNvSpPr>
            <a:spLocks noGrp="1"/>
          </p:cNvSpPr>
          <p:nvPr>
            <p:ph idx="1"/>
          </p:nvPr>
        </p:nvSpPr>
        <p:spPr>
          <a:xfrm>
            <a:off x="457200" y="4089400"/>
            <a:ext cx="8229600" cy="2036763"/>
          </a:xfrm>
        </p:spPr>
        <p:txBody>
          <a:bodyPr/>
          <a:lstStyle/>
          <a:p>
            <a:r>
              <a:rPr lang="es-CR" sz="2400" dirty="0" smtClean="0"/>
              <a:t>Por ser variados los atributos (aunado a consideraciones del uso que se le dará al producto, presupuesto disponible, oferta en el mercado, etc.) no sería práctico imponer obligatoriedad de inclusión de criterios de sostenibilidad en todas las compras.</a:t>
            </a:r>
            <a:endParaRPr lang="es-MX" sz="2400" dirty="0"/>
          </a:p>
        </p:txBody>
      </p:sp>
      <p:graphicFrame>
        <p:nvGraphicFramePr>
          <p:cNvPr id="4" name="Diagram 3"/>
          <p:cNvGraphicFramePr/>
          <p:nvPr/>
        </p:nvGraphicFramePr>
        <p:xfrm>
          <a:off x="806500" y="1028700"/>
          <a:ext cx="6483300" cy="322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8" name="Rectangle 12"/>
          <p:cNvSpPr>
            <a:spLocks noChangeArrowheads="1"/>
          </p:cNvSpPr>
          <p:nvPr/>
        </p:nvSpPr>
        <p:spPr bwMode="auto">
          <a:xfrm>
            <a:off x="-4568826" y="3522663"/>
            <a:ext cx="184150" cy="822325"/>
          </a:xfrm>
          <a:prstGeom prst="rect">
            <a:avLst/>
          </a:prstGeom>
          <a:noFill/>
          <a:ln w="9525">
            <a:noFill/>
            <a:miter lim="800000"/>
            <a:headEnd/>
            <a:tailEnd/>
          </a:ln>
        </p:spPr>
        <p:txBody>
          <a:bodyPr wrap="none" anchor="ctr">
            <a:spAutoFit/>
          </a:bodyPr>
          <a:lstStyle/>
          <a:p>
            <a:pPr eaLnBrk="0" hangingPunct="0"/>
            <a:endParaRPr lang="es-ES" sz="2400"/>
          </a:p>
          <a:p>
            <a:pPr eaLnBrk="0" hangingPunct="0"/>
            <a:endParaRPr lang="es-ES" sz="2400"/>
          </a:p>
        </p:txBody>
      </p:sp>
      <p:graphicFrame>
        <p:nvGraphicFramePr>
          <p:cNvPr id="18" name="Diagram 17"/>
          <p:cNvGraphicFramePr/>
          <p:nvPr/>
        </p:nvGraphicFramePr>
        <p:xfrm>
          <a:off x="0" y="0"/>
          <a:ext cx="9144000" cy="695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p:cNvSpPr txBox="1"/>
          <p:nvPr/>
        </p:nvSpPr>
        <p:spPr>
          <a:xfrm>
            <a:off x="3429000" y="-76200"/>
            <a:ext cx="2269660" cy="646331"/>
          </a:xfrm>
          <a:prstGeom prst="rect">
            <a:avLst/>
          </a:prstGeom>
          <a:noFill/>
        </p:spPr>
        <p:txBody>
          <a:bodyPr wrap="none" rtlCol="0">
            <a:spAutoFit/>
          </a:bodyPr>
          <a:lstStyle/>
          <a:p>
            <a:r>
              <a:rPr lang="es-CR" sz="3600" b="1" dirty="0" smtClean="0"/>
              <a:t>Económico</a:t>
            </a:r>
            <a:endParaRPr lang="en-US" sz="3600" b="1" dirty="0" smtClean="0"/>
          </a:p>
        </p:txBody>
      </p:sp>
      <p:sp>
        <p:nvSpPr>
          <p:cNvPr id="20" name="TextBox 19"/>
          <p:cNvSpPr txBox="1"/>
          <p:nvPr/>
        </p:nvSpPr>
        <p:spPr>
          <a:xfrm>
            <a:off x="6838914" y="6249769"/>
            <a:ext cx="2176430" cy="646331"/>
          </a:xfrm>
          <a:prstGeom prst="rect">
            <a:avLst/>
          </a:prstGeom>
          <a:noFill/>
        </p:spPr>
        <p:txBody>
          <a:bodyPr wrap="none" rtlCol="0">
            <a:spAutoFit/>
          </a:bodyPr>
          <a:lstStyle/>
          <a:p>
            <a:r>
              <a:rPr lang="es-CR" sz="3600" b="1" dirty="0" smtClean="0"/>
              <a:t>Ambiental</a:t>
            </a:r>
            <a:endParaRPr lang="en-US" sz="3600" b="1" dirty="0" smtClean="0"/>
          </a:p>
        </p:txBody>
      </p:sp>
      <p:sp>
        <p:nvSpPr>
          <p:cNvPr id="21" name="TextBox 20"/>
          <p:cNvSpPr txBox="1"/>
          <p:nvPr/>
        </p:nvSpPr>
        <p:spPr>
          <a:xfrm>
            <a:off x="533400" y="6183868"/>
            <a:ext cx="1300357" cy="646331"/>
          </a:xfrm>
          <a:prstGeom prst="rect">
            <a:avLst/>
          </a:prstGeom>
          <a:noFill/>
        </p:spPr>
        <p:txBody>
          <a:bodyPr wrap="none" rtlCol="0">
            <a:spAutoFit/>
          </a:bodyPr>
          <a:lstStyle/>
          <a:p>
            <a:pPr algn="ctr"/>
            <a:r>
              <a:rPr lang="es-CR" sz="3600" b="1" dirty="0" smtClean="0"/>
              <a:t>Social</a:t>
            </a:r>
            <a:endParaRPr lang="en-US" sz="3600" b="1" dirty="0"/>
          </a:p>
        </p:txBody>
      </p:sp>
      <p:sp>
        <p:nvSpPr>
          <p:cNvPr id="22" name="TextBox 21"/>
          <p:cNvSpPr txBox="1"/>
          <p:nvPr/>
        </p:nvSpPr>
        <p:spPr>
          <a:xfrm>
            <a:off x="4291020" y="4037211"/>
            <a:ext cx="1171560" cy="307777"/>
          </a:xfrm>
          <a:prstGeom prst="rect">
            <a:avLst/>
          </a:prstGeom>
          <a:noFill/>
        </p:spPr>
        <p:txBody>
          <a:bodyPr wrap="square" rtlCol="0">
            <a:spAutoFit/>
          </a:bodyPr>
          <a:lstStyle/>
          <a:p>
            <a:r>
              <a:rPr lang="es-CR" sz="1400" dirty="0" smtClean="0"/>
              <a:t>- Innovación</a:t>
            </a:r>
            <a:endParaRPr lang="es-CR" sz="1400" dirty="0"/>
          </a:p>
        </p:txBody>
      </p:sp>
      <p:sp>
        <p:nvSpPr>
          <p:cNvPr id="23" name="TextBox 22"/>
          <p:cNvSpPr txBox="1"/>
          <p:nvPr/>
        </p:nvSpPr>
        <p:spPr>
          <a:xfrm>
            <a:off x="5297480" y="2892623"/>
            <a:ext cx="2286000" cy="954107"/>
          </a:xfrm>
          <a:prstGeom prst="rect">
            <a:avLst/>
          </a:prstGeom>
          <a:noFill/>
        </p:spPr>
        <p:txBody>
          <a:bodyPr wrap="square" rtlCol="0">
            <a:spAutoFit/>
          </a:bodyPr>
          <a:lstStyle/>
          <a:p>
            <a:pPr lvl="0" hangingPunct="0">
              <a:buFontTx/>
              <a:buChar char="-"/>
            </a:pPr>
            <a:r>
              <a:rPr lang="es-CR" sz="1400" dirty="0" smtClean="0">
                <a:latin typeface="+mn-lt"/>
              </a:rPr>
              <a:t> Costos en el ciclo de vida del producto</a:t>
            </a:r>
          </a:p>
          <a:p>
            <a:pPr lvl="0" hangingPunct="0">
              <a:buFontTx/>
              <a:buChar char="-"/>
            </a:pPr>
            <a:r>
              <a:rPr lang="es-CR" sz="1400" dirty="0" smtClean="0">
                <a:latin typeface="+mn-lt"/>
              </a:rPr>
              <a:t>  Calidad / durabilidad de los productos</a:t>
            </a:r>
            <a:endParaRPr lang="es-CR" sz="1400" dirty="0">
              <a:latin typeface="+mn-lt"/>
            </a:endParaRPr>
          </a:p>
        </p:txBody>
      </p:sp>
      <p:sp>
        <p:nvSpPr>
          <p:cNvPr id="24" name="TextBox 23"/>
          <p:cNvSpPr txBox="1"/>
          <p:nvPr/>
        </p:nvSpPr>
        <p:spPr>
          <a:xfrm>
            <a:off x="3171840" y="3273623"/>
            <a:ext cx="866760" cy="304800"/>
          </a:xfrm>
          <a:prstGeom prst="rect">
            <a:avLst/>
          </a:prstGeom>
          <a:noFill/>
        </p:spPr>
        <p:txBody>
          <a:bodyPr wrap="square" rtlCol="0">
            <a:spAutoFit/>
          </a:bodyPr>
          <a:lstStyle/>
          <a:p>
            <a:r>
              <a:rPr lang="es-CR" sz="1400" dirty="0" smtClean="0"/>
              <a:t>- PYME</a:t>
            </a:r>
            <a:endParaRPr lang="es-CR" sz="1400" dirty="0"/>
          </a:p>
        </p:txBody>
      </p:sp>
      <p:sp>
        <p:nvSpPr>
          <p:cNvPr id="11" name="Rectangle 10"/>
          <p:cNvSpPr/>
          <p:nvPr/>
        </p:nvSpPr>
        <p:spPr>
          <a:xfrm>
            <a:off x="0" y="0"/>
            <a:ext cx="3171840" cy="3046988"/>
          </a:xfrm>
          <a:prstGeom prst="rect">
            <a:avLst/>
          </a:prstGeom>
        </p:spPr>
        <p:txBody>
          <a:bodyPr wrap="square">
            <a:spAutoFit/>
          </a:bodyPr>
          <a:lstStyle/>
          <a:p>
            <a:r>
              <a:rPr lang="es-MX" sz="2400" dirty="0" smtClean="0"/>
              <a:t>El alcance de  objetivos en CPS es muy amplio …. Es imprescindible contar con plan de acción que permita orientar esfuerzos y evaluar resultados.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2" y="173426"/>
            <a:ext cx="5652120" cy="908720"/>
          </a:xfrm>
        </p:spPr>
        <p:txBody>
          <a:bodyPr>
            <a:noAutofit/>
          </a:bodyPr>
          <a:lstStyle/>
          <a:p>
            <a:pPr algn="l"/>
            <a:r>
              <a:rPr lang="es-ES_tradnl" sz="2400" dirty="0" smtClean="0"/>
              <a:t>Recordar que son diversos los actores involucrados, a quienes se necesita sensibilizar y crear capacidades</a:t>
            </a:r>
            <a:endParaRPr lang="es-MX" sz="2400" dirty="0"/>
          </a:p>
        </p:txBody>
      </p:sp>
      <p:sp>
        <p:nvSpPr>
          <p:cNvPr id="5" name="TextBox 4"/>
          <p:cNvSpPr txBox="1"/>
          <p:nvPr/>
        </p:nvSpPr>
        <p:spPr>
          <a:xfrm>
            <a:off x="3995936" y="2996952"/>
            <a:ext cx="1221809" cy="523220"/>
          </a:xfrm>
          <a:prstGeom prst="rect">
            <a:avLst/>
          </a:prstGeom>
          <a:noFill/>
        </p:spPr>
        <p:txBody>
          <a:bodyPr wrap="none" rtlCol="0">
            <a:spAutoFit/>
          </a:bodyPr>
          <a:lstStyle/>
          <a:p>
            <a:r>
              <a:rPr lang="es-ES_tradnl" sz="1400" dirty="0" smtClean="0"/>
              <a:t>Compradores </a:t>
            </a:r>
          </a:p>
          <a:p>
            <a:r>
              <a:rPr lang="es-ES_tradnl" sz="1400" dirty="0" smtClean="0"/>
              <a:t>Sector Público</a:t>
            </a:r>
            <a:endParaRPr lang="es-MX" sz="1400" dirty="0"/>
          </a:p>
        </p:txBody>
      </p:sp>
      <p:pic>
        <p:nvPicPr>
          <p:cNvPr id="2052" name="Picture 4" descr="Construction worker avatar"/>
          <p:cNvPicPr>
            <a:picLocks noChangeAspect="1" noChangeArrowheads="1"/>
          </p:cNvPicPr>
          <p:nvPr/>
        </p:nvPicPr>
        <p:blipFill>
          <a:blip r:embed="rId3" cstate="print"/>
          <a:srcRect/>
          <a:stretch>
            <a:fillRect/>
          </a:stretch>
        </p:blipFill>
        <p:spPr bwMode="auto">
          <a:xfrm>
            <a:off x="6444208" y="0"/>
            <a:ext cx="1540768" cy="1540768"/>
          </a:xfrm>
          <a:prstGeom prst="rect">
            <a:avLst/>
          </a:prstGeom>
          <a:noFill/>
        </p:spPr>
      </p:pic>
      <p:pic>
        <p:nvPicPr>
          <p:cNvPr id="2054" name="Picture 6" descr="Businesswoman avatar"/>
          <p:cNvPicPr>
            <a:picLocks noChangeAspect="1" noChangeArrowheads="1"/>
          </p:cNvPicPr>
          <p:nvPr/>
        </p:nvPicPr>
        <p:blipFill>
          <a:blip r:embed="rId4" cstate="print"/>
          <a:srcRect/>
          <a:stretch>
            <a:fillRect/>
          </a:stretch>
        </p:blipFill>
        <p:spPr bwMode="auto">
          <a:xfrm>
            <a:off x="7747248" y="0"/>
            <a:ext cx="1396752" cy="1396752"/>
          </a:xfrm>
          <a:prstGeom prst="rect">
            <a:avLst/>
          </a:prstGeom>
          <a:noFill/>
        </p:spPr>
      </p:pic>
      <p:cxnSp>
        <p:nvCxnSpPr>
          <p:cNvPr id="9" name="Shape 8"/>
          <p:cNvCxnSpPr>
            <a:endCxn id="2052" idx="2"/>
          </p:cNvCxnSpPr>
          <p:nvPr/>
        </p:nvCxnSpPr>
        <p:spPr>
          <a:xfrm flipV="1">
            <a:off x="5392688" y="1540768"/>
            <a:ext cx="1821904" cy="75040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hape 10"/>
          <p:cNvCxnSpPr>
            <a:endCxn id="2054" idx="2"/>
          </p:cNvCxnSpPr>
          <p:nvPr/>
        </p:nvCxnSpPr>
        <p:spPr>
          <a:xfrm flipV="1">
            <a:off x="5392688" y="1396752"/>
            <a:ext cx="3052936" cy="89442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52120" y="332656"/>
            <a:ext cx="887615" cy="307777"/>
          </a:xfrm>
          <a:prstGeom prst="rect">
            <a:avLst/>
          </a:prstGeom>
          <a:noFill/>
        </p:spPr>
        <p:txBody>
          <a:bodyPr wrap="none" rtlCol="0">
            <a:spAutoFit/>
          </a:bodyPr>
          <a:lstStyle/>
          <a:p>
            <a:r>
              <a:rPr lang="es-ES_tradnl" sz="1400" dirty="0" smtClean="0"/>
              <a:t>Empresas</a:t>
            </a:r>
            <a:endParaRPr lang="es-MX" sz="1400" dirty="0"/>
          </a:p>
        </p:txBody>
      </p:sp>
      <p:sp>
        <p:nvSpPr>
          <p:cNvPr id="13" name="TextBox 12"/>
          <p:cNvSpPr txBox="1"/>
          <p:nvPr/>
        </p:nvSpPr>
        <p:spPr>
          <a:xfrm>
            <a:off x="5940152" y="2348880"/>
            <a:ext cx="2661819" cy="307777"/>
          </a:xfrm>
          <a:prstGeom prst="rect">
            <a:avLst/>
          </a:prstGeom>
          <a:noFill/>
        </p:spPr>
        <p:txBody>
          <a:bodyPr wrap="none" rtlCol="0">
            <a:spAutoFit/>
          </a:bodyPr>
          <a:lstStyle/>
          <a:p>
            <a:r>
              <a:rPr lang="es-ES_tradnl" sz="1400" dirty="0" smtClean="0"/>
              <a:t>Contratación de bienes y servicios</a:t>
            </a:r>
            <a:endParaRPr lang="es-MX" sz="1400" dirty="0"/>
          </a:p>
        </p:txBody>
      </p:sp>
      <p:pic>
        <p:nvPicPr>
          <p:cNvPr id="2056" name="Picture 8" descr="Businesswoman avatar"/>
          <p:cNvPicPr>
            <a:picLocks noChangeAspect="1" noChangeArrowheads="1"/>
          </p:cNvPicPr>
          <p:nvPr/>
        </p:nvPicPr>
        <p:blipFill>
          <a:blip r:embed="rId5" cstate="print"/>
          <a:srcRect r="11938"/>
          <a:stretch>
            <a:fillRect/>
          </a:stretch>
        </p:blipFill>
        <p:spPr bwMode="auto">
          <a:xfrm>
            <a:off x="0" y="1396752"/>
            <a:ext cx="1218928" cy="1384176"/>
          </a:xfrm>
          <a:prstGeom prst="rect">
            <a:avLst/>
          </a:prstGeom>
          <a:noFill/>
        </p:spPr>
      </p:pic>
      <p:cxnSp>
        <p:nvCxnSpPr>
          <p:cNvPr id="16" name="Elbow Connector 15"/>
          <p:cNvCxnSpPr>
            <a:stCxn id="2056" idx="3"/>
            <a:endCxn id="5" idx="1"/>
          </p:cNvCxnSpPr>
          <p:nvPr/>
        </p:nvCxnSpPr>
        <p:spPr>
          <a:xfrm>
            <a:off x="1218928" y="2088840"/>
            <a:ext cx="2777008" cy="116972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47924" y="2060848"/>
            <a:ext cx="1800200" cy="738664"/>
          </a:xfrm>
          <a:prstGeom prst="rect">
            <a:avLst/>
          </a:prstGeom>
          <a:noFill/>
        </p:spPr>
        <p:txBody>
          <a:bodyPr wrap="square" rtlCol="0">
            <a:spAutoFit/>
          </a:bodyPr>
          <a:lstStyle/>
          <a:p>
            <a:r>
              <a:rPr lang="es-ES_tradnl" sz="1400" dirty="0" smtClean="0"/>
              <a:t>Emiten normativa sobre contratación administrativa</a:t>
            </a:r>
            <a:endParaRPr lang="es-MX" sz="1400" dirty="0"/>
          </a:p>
        </p:txBody>
      </p:sp>
      <p:pic>
        <p:nvPicPr>
          <p:cNvPr id="2058" name="Picture 10" descr="avatars,businesses,businessmen,businesspeople,clipped images,computer monitors,computers,computing,cropped images,cropped pictures,heads,icons,males,men,monitors,offices,persons,PNG,technologies,transparent background"/>
          <p:cNvPicPr>
            <a:picLocks noChangeAspect="1" noChangeArrowheads="1"/>
          </p:cNvPicPr>
          <p:nvPr/>
        </p:nvPicPr>
        <p:blipFill>
          <a:blip r:embed="rId6" cstate="print"/>
          <a:srcRect l="16442" t="18421" r="23273" b="18421"/>
          <a:stretch>
            <a:fillRect/>
          </a:stretch>
        </p:blipFill>
        <p:spPr bwMode="auto">
          <a:xfrm>
            <a:off x="7559824" y="3140968"/>
            <a:ext cx="1584176" cy="1728192"/>
          </a:xfrm>
          <a:prstGeom prst="rect">
            <a:avLst/>
          </a:prstGeom>
          <a:noFill/>
        </p:spPr>
      </p:pic>
      <p:cxnSp>
        <p:nvCxnSpPr>
          <p:cNvPr id="21" name="Elbow Connector 20"/>
          <p:cNvCxnSpPr>
            <a:stCxn id="2058" idx="1"/>
            <a:endCxn id="5" idx="3"/>
          </p:cNvCxnSpPr>
          <p:nvPr/>
        </p:nvCxnSpPr>
        <p:spPr>
          <a:xfrm rot="10800000">
            <a:off x="5217746" y="3258562"/>
            <a:ext cx="2342079" cy="74650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444208" y="3212976"/>
            <a:ext cx="1800200" cy="738664"/>
          </a:xfrm>
          <a:prstGeom prst="rect">
            <a:avLst/>
          </a:prstGeom>
          <a:noFill/>
        </p:spPr>
        <p:txBody>
          <a:bodyPr wrap="square" rtlCol="0">
            <a:spAutoFit/>
          </a:bodyPr>
          <a:lstStyle/>
          <a:p>
            <a:r>
              <a:rPr lang="es-ES_tradnl" sz="1400" dirty="0" smtClean="0"/>
              <a:t>Facilitan plataforma para contratación administrativa</a:t>
            </a:r>
            <a:endParaRPr lang="es-MX" sz="1400" dirty="0"/>
          </a:p>
        </p:txBody>
      </p:sp>
      <p:pic>
        <p:nvPicPr>
          <p:cNvPr id="2060" name="Picture 12" descr="Businesswoman avatar"/>
          <p:cNvPicPr>
            <a:picLocks noChangeAspect="1" noChangeArrowheads="1"/>
          </p:cNvPicPr>
          <p:nvPr/>
        </p:nvPicPr>
        <p:blipFill>
          <a:blip r:embed="rId4" cstate="print"/>
          <a:srcRect/>
          <a:stretch>
            <a:fillRect/>
          </a:stretch>
        </p:blipFill>
        <p:spPr bwMode="auto">
          <a:xfrm>
            <a:off x="2755776" y="5441032"/>
            <a:ext cx="1340768" cy="1340768"/>
          </a:xfrm>
          <a:prstGeom prst="rect">
            <a:avLst/>
          </a:prstGeom>
          <a:noFill/>
        </p:spPr>
      </p:pic>
      <p:pic>
        <p:nvPicPr>
          <p:cNvPr id="2062" name="Picture 14" descr="Judge avatar"/>
          <p:cNvPicPr>
            <a:picLocks noChangeAspect="1" noChangeArrowheads="1"/>
          </p:cNvPicPr>
          <p:nvPr/>
        </p:nvPicPr>
        <p:blipFill>
          <a:blip r:embed="rId7" cstate="print"/>
          <a:srcRect/>
          <a:stretch>
            <a:fillRect/>
          </a:stretch>
        </p:blipFill>
        <p:spPr bwMode="auto">
          <a:xfrm>
            <a:off x="6660232" y="5229200"/>
            <a:ext cx="1440160" cy="1440160"/>
          </a:xfrm>
          <a:prstGeom prst="rect">
            <a:avLst/>
          </a:prstGeom>
          <a:noFill/>
        </p:spPr>
      </p:pic>
      <p:cxnSp>
        <p:nvCxnSpPr>
          <p:cNvPr id="29" name="Elbow Connector 28"/>
          <p:cNvCxnSpPr>
            <a:stCxn id="2062" idx="0"/>
            <a:endCxn id="5" idx="2"/>
          </p:cNvCxnSpPr>
          <p:nvPr/>
        </p:nvCxnSpPr>
        <p:spPr>
          <a:xfrm rot="16200000" flipV="1">
            <a:off x="5139063" y="2987950"/>
            <a:ext cx="1709028" cy="277347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68144" y="4437112"/>
            <a:ext cx="1296144" cy="523220"/>
          </a:xfrm>
          <a:prstGeom prst="rect">
            <a:avLst/>
          </a:prstGeom>
          <a:noFill/>
        </p:spPr>
        <p:txBody>
          <a:bodyPr wrap="square" rtlCol="0">
            <a:spAutoFit/>
          </a:bodyPr>
          <a:lstStyle/>
          <a:p>
            <a:r>
              <a:rPr lang="es-ES_tradnl" sz="1400" dirty="0" smtClean="0"/>
              <a:t>Fiscalización, impugnación</a:t>
            </a:r>
            <a:endParaRPr lang="es-MX" sz="1400" dirty="0"/>
          </a:p>
        </p:txBody>
      </p:sp>
      <p:sp>
        <p:nvSpPr>
          <p:cNvPr id="37" name="TextBox 36"/>
          <p:cNvSpPr txBox="1"/>
          <p:nvPr/>
        </p:nvSpPr>
        <p:spPr>
          <a:xfrm>
            <a:off x="3131840" y="4725144"/>
            <a:ext cx="1368152" cy="523220"/>
          </a:xfrm>
          <a:prstGeom prst="rect">
            <a:avLst/>
          </a:prstGeom>
          <a:noFill/>
        </p:spPr>
        <p:txBody>
          <a:bodyPr wrap="square" rtlCol="0">
            <a:spAutoFit/>
          </a:bodyPr>
          <a:lstStyle/>
          <a:p>
            <a:r>
              <a:rPr lang="es-ES_tradnl" sz="1400" dirty="0" smtClean="0"/>
              <a:t>Capacitan a los compradores</a:t>
            </a:r>
            <a:endParaRPr lang="es-MX" sz="1400" dirty="0"/>
          </a:p>
        </p:txBody>
      </p:sp>
      <p:pic>
        <p:nvPicPr>
          <p:cNvPr id="2064" name="Picture 16" descr="Women avatar and thought bubbles"/>
          <p:cNvPicPr>
            <a:picLocks noChangeAspect="1" noChangeArrowheads="1"/>
          </p:cNvPicPr>
          <p:nvPr/>
        </p:nvPicPr>
        <p:blipFill>
          <a:blip r:embed="rId8" cstate="print"/>
          <a:srcRect/>
          <a:stretch>
            <a:fillRect/>
          </a:stretch>
        </p:blipFill>
        <p:spPr bwMode="auto">
          <a:xfrm>
            <a:off x="3419872" y="1268760"/>
            <a:ext cx="1756792" cy="1756792"/>
          </a:xfrm>
          <a:prstGeom prst="rect">
            <a:avLst/>
          </a:prstGeom>
          <a:noFill/>
        </p:spPr>
      </p:pic>
      <p:sp>
        <p:nvSpPr>
          <p:cNvPr id="39" name="TextBox 38"/>
          <p:cNvSpPr txBox="1"/>
          <p:nvPr/>
        </p:nvSpPr>
        <p:spPr>
          <a:xfrm>
            <a:off x="3346018" y="1422648"/>
            <a:ext cx="750526" cy="307777"/>
          </a:xfrm>
          <a:prstGeom prst="rect">
            <a:avLst/>
          </a:prstGeom>
          <a:noFill/>
        </p:spPr>
        <p:txBody>
          <a:bodyPr wrap="none" rtlCol="0">
            <a:spAutoFit/>
          </a:bodyPr>
          <a:lstStyle/>
          <a:p>
            <a:r>
              <a:rPr lang="es-ES_tradnl" sz="1400" dirty="0" smtClean="0"/>
              <a:t>Usuario</a:t>
            </a:r>
            <a:endParaRPr lang="es-MX" sz="1400" dirty="0"/>
          </a:p>
        </p:txBody>
      </p:sp>
      <p:sp>
        <p:nvSpPr>
          <p:cNvPr id="40" name="TextBox 39"/>
          <p:cNvSpPr txBox="1"/>
          <p:nvPr/>
        </p:nvSpPr>
        <p:spPr>
          <a:xfrm>
            <a:off x="4101959" y="1540768"/>
            <a:ext cx="1009764" cy="307777"/>
          </a:xfrm>
          <a:prstGeom prst="rect">
            <a:avLst/>
          </a:prstGeom>
          <a:noFill/>
        </p:spPr>
        <p:txBody>
          <a:bodyPr wrap="none" rtlCol="0">
            <a:spAutoFit/>
          </a:bodyPr>
          <a:lstStyle/>
          <a:p>
            <a:r>
              <a:rPr lang="es-ES_tradnl" sz="1400" dirty="0" smtClean="0"/>
              <a:t>Comprador</a:t>
            </a:r>
            <a:endParaRPr lang="es-MX" sz="1400" dirty="0"/>
          </a:p>
        </p:txBody>
      </p:sp>
      <p:cxnSp>
        <p:nvCxnSpPr>
          <p:cNvPr id="43" name="Shape 42"/>
          <p:cNvCxnSpPr/>
          <p:nvPr/>
        </p:nvCxnSpPr>
        <p:spPr>
          <a:xfrm flipV="1">
            <a:off x="3923928" y="3501008"/>
            <a:ext cx="547464" cy="224654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2066" name="Picture 18" descr="Businesswoman avatar"/>
          <p:cNvPicPr>
            <a:picLocks noChangeAspect="1" noChangeArrowheads="1"/>
          </p:cNvPicPr>
          <p:nvPr/>
        </p:nvPicPr>
        <p:blipFill>
          <a:blip r:embed="rId9" cstate="print"/>
          <a:srcRect/>
          <a:stretch>
            <a:fillRect/>
          </a:stretch>
        </p:blipFill>
        <p:spPr bwMode="auto">
          <a:xfrm>
            <a:off x="251520" y="4077072"/>
            <a:ext cx="1440160" cy="1440160"/>
          </a:xfrm>
          <a:prstGeom prst="rect">
            <a:avLst/>
          </a:prstGeom>
          <a:noFill/>
        </p:spPr>
      </p:pic>
      <p:cxnSp>
        <p:nvCxnSpPr>
          <p:cNvPr id="46" name="Elbow Connector 45"/>
          <p:cNvCxnSpPr>
            <a:stCxn id="2066" idx="3"/>
          </p:cNvCxnSpPr>
          <p:nvPr/>
        </p:nvCxnSpPr>
        <p:spPr>
          <a:xfrm flipV="1">
            <a:off x="1691680" y="3429000"/>
            <a:ext cx="2232248" cy="13681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331640" y="3237953"/>
            <a:ext cx="1440160" cy="1600438"/>
          </a:xfrm>
          <a:prstGeom prst="rect">
            <a:avLst/>
          </a:prstGeom>
          <a:noFill/>
        </p:spPr>
        <p:txBody>
          <a:bodyPr wrap="square" rtlCol="0">
            <a:spAutoFit/>
          </a:bodyPr>
          <a:lstStyle/>
          <a:p>
            <a:r>
              <a:rPr lang="es-ES_tradnl" sz="1400" dirty="0" smtClean="0"/>
              <a:t>Emiten otra normativa que afecta compra pública (por </a:t>
            </a:r>
            <a:r>
              <a:rPr lang="es-ES_tradnl" sz="1400" dirty="0" err="1" smtClean="0"/>
              <a:t>ej</a:t>
            </a:r>
            <a:r>
              <a:rPr lang="es-ES_tradnl" sz="1400" dirty="0" smtClean="0"/>
              <a:t>, Ambiente, Trabajo, </a:t>
            </a:r>
            <a:r>
              <a:rPr lang="es-ES_tradnl" sz="1400" dirty="0" err="1" smtClean="0"/>
              <a:t>PYMEs</a:t>
            </a:r>
            <a:r>
              <a:rPr lang="es-ES_tradnl" sz="1400" dirty="0" smtClean="0"/>
              <a:t>, </a:t>
            </a:r>
            <a:r>
              <a:rPr lang="es-ES_tradnl" sz="1400" dirty="0" err="1" smtClean="0"/>
              <a:t>etc</a:t>
            </a:r>
            <a:r>
              <a:rPr lang="es-ES_tradnl" sz="1400" dirty="0" smtClean="0"/>
              <a:t>)</a:t>
            </a:r>
            <a:endParaRPr lang="es-MX"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0166" y="3048000"/>
            <a:ext cx="6700834" cy="2246769"/>
          </a:xfrm>
          <a:prstGeom prst="rect">
            <a:avLst/>
          </a:prstGeom>
        </p:spPr>
        <p:txBody>
          <a:bodyPr wrap="square">
            <a:spAutoFit/>
          </a:bodyPr>
          <a:lstStyle/>
          <a:p>
            <a:pPr algn="ctr"/>
            <a:r>
              <a:rPr lang="es-MX" sz="2000" dirty="0" smtClean="0"/>
              <a:t>En materia de Compras Públicas Sostenibles, </a:t>
            </a:r>
          </a:p>
          <a:p>
            <a:pPr algn="ctr"/>
            <a:endParaRPr lang="es-MX" sz="2000" dirty="0" smtClean="0"/>
          </a:p>
          <a:p>
            <a:pPr algn="ctr"/>
            <a:r>
              <a:rPr lang="es-MX" sz="2000" dirty="0" smtClean="0"/>
              <a:t>¿cuáles son los grandes retos para la región?</a:t>
            </a:r>
          </a:p>
          <a:p>
            <a:pPr algn="ctr"/>
            <a:endParaRPr lang="es-MX" sz="2000" dirty="0" smtClean="0"/>
          </a:p>
          <a:p>
            <a:pPr algn="ctr"/>
            <a:r>
              <a:rPr lang="es-MX" sz="2000" dirty="0" smtClean="0"/>
              <a:t>¿qué se requiere para superarlos?</a:t>
            </a:r>
          </a:p>
          <a:p>
            <a:pPr algn="ctr"/>
            <a:endParaRPr lang="es-MX" sz="2000" dirty="0" smtClean="0"/>
          </a:p>
          <a:p>
            <a:pPr algn="ctr"/>
            <a:r>
              <a:rPr lang="es-MX" sz="2000" dirty="0" smtClean="0"/>
              <a:t>¿Cuáles actores deberían involucrarse?</a:t>
            </a:r>
            <a:endParaRPr lang="es-MX" sz="2000" dirty="0"/>
          </a:p>
        </p:txBody>
      </p:sp>
      <p:sp>
        <p:nvSpPr>
          <p:cNvPr id="4" name="Cloud 3"/>
          <p:cNvSpPr/>
          <p:nvPr/>
        </p:nvSpPr>
        <p:spPr>
          <a:xfrm>
            <a:off x="5689600" y="681859"/>
            <a:ext cx="2133600" cy="11430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Capacitación</a:t>
            </a:r>
            <a:endParaRPr lang="es-MX" dirty="0"/>
          </a:p>
        </p:txBody>
      </p:sp>
      <p:sp>
        <p:nvSpPr>
          <p:cNvPr id="5" name="Cloud 4"/>
          <p:cNvSpPr/>
          <p:nvPr/>
        </p:nvSpPr>
        <p:spPr>
          <a:xfrm>
            <a:off x="456813" y="1600200"/>
            <a:ext cx="2133600" cy="11430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Apoyo de Altas Autoridades</a:t>
            </a:r>
            <a:endParaRPr lang="es-MX" dirty="0"/>
          </a:p>
        </p:txBody>
      </p:sp>
      <p:sp>
        <p:nvSpPr>
          <p:cNvPr id="6" name="Cloud 5"/>
          <p:cNvSpPr/>
          <p:nvPr/>
        </p:nvSpPr>
        <p:spPr>
          <a:xfrm>
            <a:off x="3106733" y="681859"/>
            <a:ext cx="2133600" cy="11430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Normativa</a:t>
            </a:r>
            <a:endParaRPr lang="es-MX" dirty="0"/>
          </a:p>
        </p:txBody>
      </p:sp>
      <p:sp>
        <p:nvSpPr>
          <p:cNvPr id="7" name="Cloud 6"/>
          <p:cNvSpPr/>
          <p:nvPr/>
        </p:nvSpPr>
        <p:spPr>
          <a:xfrm>
            <a:off x="6756400" y="4953000"/>
            <a:ext cx="2133600" cy="11430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Acceso a productos sostenibles</a:t>
            </a:r>
            <a:endParaRPr lang="es-MX" dirty="0"/>
          </a:p>
        </p:txBody>
      </p:sp>
      <p:sp>
        <p:nvSpPr>
          <p:cNvPr id="8" name="Cloud 7"/>
          <p:cNvSpPr/>
          <p:nvPr/>
        </p:nvSpPr>
        <p:spPr>
          <a:xfrm>
            <a:off x="173033" y="4381500"/>
            <a:ext cx="2133600" cy="11430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Falta de recursos (¿cuáles?)</a:t>
            </a:r>
            <a:endParaRPr lang="es-MX" dirty="0"/>
          </a:p>
        </p:txBody>
      </p:sp>
      <p:sp>
        <p:nvSpPr>
          <p:cNvPr id="9" name="Cloud 8"/>
          <p:cNvSpPr/>
          <p:nvPr/>
        </p:nvSpPr>
        <p:spPr>
          <a:xfrm>
            <a:off x="7010400" y="2171700"/>
            <a:ext cx="2133600" cy="11430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err="1" smtClean="0"/>
              <a:t>Metodolo-gías</a:t>
            </a: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 descr="portada CSR2-01"/>
          <p:cNvPicPr>
            <a:picLocks noChangeAspect="1" noChangeArrowheads="1"/>
          </p:cNvPicPr>
          <p:nvPr/>
        </p:nvPicPr>
        <p:blipFill>
          <a:blip r:embed="rId2"/>
          <a:srcRect/>
          <a:stretch>
            <a:fillRect/>
          </a:stretch>
        </p:blipFill>
        <p:spPr bwMode="auto">
          <a:xfrm>
            <a:off x="1978429" y="1227328"/>
            <a:ext cx="1689908" cy="2195372"/>
          </a:xfrm>
          <a:prstGeom prst="rect">
            <a:avLst/>
          </a:prstGeom>
          <a:noFill/>
          <a:ln w="9525">
            <a:noFill/>
            <a:miter lim="800000"/>
            <a:headEnd/>
            <a:tailEnd/>
          </a:ln>
        </p:spPr>
      </p:pic>
      <p:pic>
        <p:nvPicPr>
          <p:cNvPr id="32" name="Picture 2"/>
          <p:cNvPicPr>
            <a:picLocks noChangeAspect="1" noChangeArrowheads="1"/>
          </p:cNvPicPr>
          <p:nvPr/>
        </p:nvPicPr>
        <p:blipFill>
          <a:blip r:embed="rId3"/>
          <a:srcRect/>
          <a:stretch>
            <a:fillRect/>
          </a:stretch>
        </p:blipFill>
        <p:spPr bwMode="auto">
          <a:xfrm>
            <a:off x="2414011" y="2099727"/>
            <a:ext cx="1617961" cy="2105090"/>
          </a:xfrm>
          <a:prstGeom prst="rect">
            <a:avLst/>
          </a:prstGeom>
          <a:noFill/>
          <a:ln w="9525">
            <a:noFill/>
            <a:miter lim="800000"/>
            <a:headEnd/>
            <a:tailEnd/>
          </a:ln>
        </p:spPr>
      </p:pic>
      <p:pic>
        <p:nvPicPr>
          <p:cNvPr id="30" name="Picture 2"/>
          <p:cNvPicPr>
            <a:picLocks noChangeAspect="1" noChangeArrowheads="1"/>
          </p:cNvPicPr>
          <p:nvPr/>
        </p:nvPicPr>
        <p:blipFill>
          <a:blip r:embed="rId4"/>
          <a:srcRect/>
          <a:stretch>
            <a:fillRect/>
          </a:stretch>
        </p:blipFill>
        <p:spPr bwMode="auto">
          <a:xfrm>
            <a:off x="5307245" y="1600200"/>
            <a:ext cx="2425078" cy="3044369"/>
          </a:xfrm>
          <a:prstGeom prst="rect">
            <a:avLst/>
          </a:prstGeom>
          <a:noFill/>
          <a:ln w="9525">
            <a:noFill/>
            <a:miter lim="800000"/>
            <a:headEnd/>
            <a:tailEnd/>
          </a:ln>
        </p:spPr>
      </p:pic>
      <p:sp>
        <p:nvSpPr>
          <p:cNvPr id="2" name="Title 1"/>
          <p:cNvSpPr>
            <a:spLocks noGrp="1"/>
          </p:cNvSpPr>
          <p:nvPr>
            <p:ph type="title"/>
          </p:nvPr>
        </p:nvSpPr>
        <p:spPr>
          <a:xfrm>
            <a:off x="268014" y="274638"/>
            <a:ext cx="8671034" cy="1143000"/>
          </a:xfrm>
        </p:spPr>
        <p:txBody>
          <a:bodyPr/>
          <a:lstStyle/>
          <a:p>
            <a:r>
              <a:rPr lang="es-ES_tradnl" sz="4000" dirty="0" smtClean="0"/>
              <a:t>Investigaciones, manuales, artículos</a:t>
            </a:r>
            <a:br>
              <a:rPr lang="es-ES_tradnl" sz="4000" dirty="0" smtClean="0"/>
            </a:br>
            <a:endParaRPr lang="es-ES" sz="4000" dirty="0"/>
          </a:p>
        </p:txBody>
      </p:sp>
      <p:pic>
        <p:nvPicPr>
          <p:cNvPr id="28" name="Picture 27"/>
          <p:cNvPicPr>
            <a:picLocks noChangeAspect="1" noChangeArrowheads="1"/>
          </p:cNvPicPr>
          <p:nvPr/>
        </p:nvPicPr>
        <p:blipFill>
          <a:blip r:embed="rId5" cstate="email"/>
          <a:srcRect/>
          <a:stretch>
            <a:fillRect/>
          </a:stretch>
        </p:blipFill>
        <p:spPr bwMode="auto">
          <a:xfrm>
            <a:off x="3588755" y="2099727"/>
            <a:ext cx="1892397" cy="3081924"/>
          </a:xfrm>
          <a:prstGeom prst="rect">
            <a:avLst/>
          </a:prstGeom>
          <a:ln>
            <a:noFill/>
          </a:ln>
          <a:effectLst>
            <a:outerShdw blurRad="292100" dist="139700" dir="2700000" algn="tl" rotWithShape="0">
              <a:srgbClr val="333333">
                <a:alpha val="65000"/>
              </a:srgbClr>
            </a:outerShdw>
          </a:effectLst>
        </p:spPr>
      </p:pic>
      <p:grpSp>
        <p:nvGrpSpPr>
          <p:cNvPr id="3" name="Group 12"/>
          <p:cNvGrpSpPr/>
          <p:nvPr/>
        </p:nvGrpSpPr>
        <p:grpSpPr>
          <a:xfrm>
            <a:off x="4031972" y="4160981"/>
            <a:ext cx="4691994" cy="1945523"/>
            <a:chOff x="642910" y="642918"/>
            <a:chExt cx="7646296" cy="3170516"/>
          </a:xfrm>
        </p:grpSpPr>
        <p:pic>
          <p:nvPicPr>
            <p:cNvPr id="14" name="Picture 2"/>
            <p:cNvPicPr>
              <a:picLocks noChangeAspect="1" noChangeArrowheads="1"/>
            </p:cNvPicPr>
            <p:nvPr/>
          </p:nvPicPr>
          <p:blipFill>
            <a:blip r:embed="rId6" cstate="email"/>
            <a:srcRect/>
            <a:stretch>
              <a:fillRect/>
            </a:stretch>
          </p:blipFill>
          <p:spPr bwMode="auto">
            <a:xfrm>
              <a:off x="2857488" y="642918"/>
              <a:ext cx="1961404" cy="2495939"/>
            </a:xfrm>
            <a:prstGeom prst="rect">
              <a:avLst/>
            </a:prstGeom>
            <a:ln>
              <a:noFill/>
            </a:ln>
            <a:effectLst>
              <a:outerShdw blurRad="292100" dist="139700" dir="2700000" algn="tl" rotWithShape="0">
                <a:srgbClr val="333333">
                  <a:alpha val="65000"/>
                </a:srgbClr>
              </a:outerShdw>
            </a:effectLst>
          </p:spPr>
        </p:pic>
        <p:pic>
          <p:nvPicPr>
            <p:cNvPr id="15" name="Picture 3"/>
            <p:cNvPicPr>
              <a:picLocks noChangeAspect="1" noChangeArrowheads="1"/>
            </p:cNvPicPr>
            <p:nvPr/>
          </p:nvPicPr>
          <p:blipFill>
            <a:blip r:embed="rId7" cstate="email"/>
            <a:srcRect/>
            <a:stretch>
              <a:fillRect/>
            </a:stretch>
          </p:blipFill>
          <p:spPr bwMode="auto">
            <a:xfrm>
              <a:off x="5072066" y="714356"/>
              <a:ext cx="1998887" cy="2620755"/>
            </a:xfrm>
            <a:prstGeom prst="rect">
              <a:avLst/>
            </a:prstGeom>
            <a:ln>
              <a:noFill/>
            </a:ln>
            <a:effectLst>
              <a:outerShdw blurRad="292100" dist="139700" dir="2700000" algn="tl" rotWithShape="0">
                <a:srgbClr val="333333">
                  <a:alpha val="65000"/>
                </a:srgbClr>
              </a:outerShdw>
            </a:effectLst>
          </p:spPr>
        </p:pic>
        <p:pic>
          <p:nvPicPr>
            <p:cNvPr id="16" name="Picture 15"/>
            <p:cNvPicPr/>
            <p:nvPr/>
          </p:nvPicPr>
          <p:blipFill>
            <a:blip r:embed="rId8" cstate="email"/>
            <a:srcRect/>
            <a:stretch>
              <a:fillRect/>
            </a:stretch>
          </p:blipFill>
          <p:spPr bwMode="auto">
            <a:xfrm>
              <a:off x="642910" y="714356"/>
              <a:ext cx="2039708" cy="2743647"/>
            </a:xfrm>
            <a:prstGeom prst="rect">
              <a:avLst/>
            </a:prstGeom>
            <a:ln>
              <a:noFill/>
            </a:ln>
            <a:effectLst>
              <a:outerShdw blurRad="292100" dist="139700" dir="2700000" algn="tl" rotWithShape="0">
                <a:srgbClr val="333333">
                  <a:alpha val="65000"/>
                </a:srgbClr>
              </a:outerShdw>
            </a:effectLst>
          </p:spPr>
        </p:pic>
        <p:pic>
          <p:nvPicPr>
            <p:cNvPr id="17" name="Picture 2"/>
            <p:cNvPicPr>
              <a:picLocks noChangeAspect="1" noChangeArrowheads="1"/>
            </p:cNvPicPr>
            <p:nvPr/>
          </p:nvPicPr>
          <p:blipFill>
            <a:blip r:embed="rId6" cstate="email"/>
            <a:srcRect/>
            <a:stretch>
              <a:fillRect/>
            </a:stretch>
          </p:blipFill>
          <p:spPr bwMode="auto">
            <a:xfrm rot="1509625">
              <a:off x="2223836" y="1013163"/>
              <a:ext cx="1963132" cy="2498139"/>
            </a:xfrm>
            <a:prstGeom prst="rect">
              <a:avLst/>
            </a:prstGeom>
            <a:ln>
              <a:noFill/>
            </a:ln>
            <a:effectLst>
              <a:outerShdw blurRad="292100" dist="139700" dir="2700000" algn="tl" rotWithShape="0">
                <a:srgbClr val="333333">
                  <a:alpha val="65000"/>
                </a:srgbClr>
              </a:outerShdw>
            </a:effectLst>
          </p:spPr>
        </p:pic>
        <p:pic>
          <p:nvPicPr>
            <p:cNvPr id="18" name="Picture 3"/>
            <p:cNvPicPr>
              <a:picLocks noChangeAspect="1" noChangeArrowheads="1"/>
            </p:cNvPicPr>
            <p:nvPr/>
          </p:nvPicPr>
          <p:blipFill>
            <a:blip r:embed="rId7" cstate="email"/>
            <a:srcRect/>
            <a:stretch>
              <a:fillRect/>
            </a:stretch>
          </p:blipFill>
          <p:spPr bwMode="auto">
            <a:xfrm rot="20435302">
              <a:off x="1554980" y="1102761"/>
              <a:ext cx="1883139" cy="2371513"/>
            </a:xfrm>
            <a:prstGeom prst="rect">
              <a:avLst/>
            </a:prstGeom>
            <a:ln>
              <a:noFill/>
            </a:ln>
            <a:effectLst>
              <a:outerShdw blurRad="292100" dist="139700" dir="2700000" algn="tl" rotWithShape="0">
                <a:srgbClr val="333333">
                  <a:alpha val="65000"/>
                </a:srgbClr>
              </a:outerShdw>
            </a:effectLst>
          </p:spPr>
        </p:pic>
        <p:pic>
          <p:nvPicPr>
            <p:cNvPr id="19" name="Picture 3"/>
            <p:cNvPicPr>
              <a:picLocks noChangeAspect="1" noChangeArrowheads="1"/>
            </p:cNvPicPr>
            <p:nvPr/>
          </p:nvPicPr>
          <p:blipFill>
            <a:blip r:embed="rId9" cstate="email"/>
            <a:srcRect/>
            <a:stretch>
              <a:fillRect/>
            </a:stretch>
          </p:blipFill>
          <p:spPr bwMode="auto">
            <a:xfrm>
              <a:off x="6288942" y="1214422"/>
              <a:ext cx="2000264" cy="2599012"/>
            </a:xfrm>
            <a:prstGeom prst="rect">
              <a:avLst/>
            </a:prstGeom>
            <a:noFill/>
            <a:ln w="9525">
              <a:noFill/>
              <a:miter lim="800000"/>
              <a:headEnd/>
              <a:tailEnd/>
            </a:ln>
            <a:effectLst/>
          </p:spPr>
        </p:pic>
        <p:pic>
          <p:nvPicPr>
            <p:cNvPr id="20" name="Picture 19"/>
            <p:cNvPicPr/>
            <p:nvPr/>
          </p:nvPicPr>
          <p:blipFill>
            <a:blip r:embed="rId8" cstate="email"/>
            <a:srcRect/>
            <a:stretch>
              <a:fillRect/>
            </a:stretch>
          </p:blipFill>
          <p:spPr bwMode="auto">
            <a:xfrm rot="2230838">
              <a:off x="3768148" y="966598"/>
              <a:ext cx="1902520" cy="2471592"/>
            </a:xfrm>
            <a:prstGeom prst="rect">
              <a:avLst/>
            </a:prstGeom>
            <a:ln>
              <a:noFill/>
            </a:ln>
            <a:effectLst>
              <a:outerShdw blurRad="292100" dist="139700" dir="2700000" algn="tl" rotWithShape="0">
                <a:srgbClr val="333333">
                  <a:alpha val="65000"/>
                </a:srgbClr>
              </a:outerShdw>
            </a:effectLst>
          </p:spPr>
        </p:pic>
      </p:grpSp>
      <p:pic>
        <p:nvPicPr>
          <p:cNvPr id="21" name="Picture 2"/>
          <p:cNvPicPr>
            <a:picLocks noChangeAspect="1" noChangeArrowheads="1"/>
          </p:cNvPicPr>
          <p:nvPr/>
        </p:nvPicPr>
        <p:blipFill>
          <a:blip r:embed="rId10"/>
          <a:srcRect/>
          <a:stretch>
            <a:fillRect/>
          </a:stretch>
        </p:blipFill>
        <p:spPr bwMode="auto">
          <a:xfrm>
            <a:off x="1978429" y="3948933"/>
            <a:ext cx="2053543" cy="2653510"/>
          </a:xfrm>
          <a:prstGeom prst="rect">
            <a:avLst/>
          </a:prstGeom>
          <a:noFill/>
          <a:ln w="9525">
            <a:noFill/>
            <a:miter lim="800000"/>
            <a:headEnd/>
            <a:tailEnd/>
          </a:ln>
        </p:spPr>
      </p:pic>
      <p:pic>
        <p:nvPicPr>
          <p:cNvPr id="31" name="Picture 2"/>
          <p:cNvPicPr>
            <a:picLocks noChangeAspect="1" noChangeArrowheads="1"/>
          </p:cNvPicPr>
          <p:nvPr/>
        </p:nvPicPr>
        <p:blipFill>
          <a:blip r:embed="rId11"/>
          <a:srcRect/>
          <a:stretch>
            <a:fillRect/>
          </a:stretch>
        </p:blipFill>
        <p:spPr bwMode="auto">
          <a:xfrm>
            <a:off x="457200" y="1600200"/>
            <a:ext cx="1583949" cy="2040775"/>
          </a:xfrm>
          <a:prstGeom prst="rect">
            <a:avLst/>
          </a:prstGeom>
          <a:noFill/>
          <a:ln w="9525">
            <a:noFill/>
            <a:miter lim="800000"/>
            <a:headEnd/>
            <a:tailEnd/>
          </a:ln>
        </p:spPr>
      </p:pic>
      <p:pic>
        <p:nvPicPr>
          <p:cNvPr id="33" name="Picture 2"/>
          <p:cNvPicPr>
            <a:picLocks noChangeAspect="1" noChangeArrowheads="1"/>
          </p:cNvPicPr>
          <p:nvPr/>
        </p:nvPicPr>
        <p:blipFill>
          <a:blip r:embed="rId12"/>
          <a:srcRect t="14006"/>
          <a:stretch>
            <a:fillRect/>
          </a:stretch>
        </p:blipFill>
        <p:spPr bwMode="auto">
          <a:xfrm>
            <a:off x="457200" y="3422700"/>
            <a:ext cx="1788737" cy="234824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747838" y="1625600"/>
            <a:ext cx="5461000" cy="5262979"/>
          </a:xfrm>
          <a:prstGeom prst="rect">
            <a:avLst/>
          </a:prstGeom>
          <a:noFill/>
          <a:ln w="9525">
            <a:noFill/>
            <a:miter lim="800000"/>
            <a:headEnd/>
            <a:tailEnd/>
          </a:ln>
        </p:spPr>
        <p:txBody>
          <a:bodyPr>
            <a:spAutoFit/>
          </a:bodyPr>
          <a:lstStyle/>
          <a:p>
            <a:pPr algn="ctr"/>
            <a:r>
              <a:rPr lang="es-CR" sz="2800" dirty="0" smtClean="0">
                <a:latin typeface="Tahoma" pitchFamily="34" charset="0"/>
                <a:cs typeface="Times New Roman" pitchFamily="18" charset="0"/>
                <a:hlinkClick r:id="rId3"/>
              </a:rPr>
              <a:t>saguilar@cegesti.org</a:t>
            </a:r>
            <a:endParaRPr lang="es-CR" sz="2800" dirty="0">
              <a:latin typeface="Tahoma" pitchFamily="34" charset="0"/>
              <a:cs typeface="Times New Roman" pitchFamily="18" charset="0"/>
            </a:endParaRPr>
          </a:p>
          <a:p>
            <a:pPr algn="ctr"/>
            <a:endParaRPr lang="es-CR" sz="2800" dirty="0"/>
          </a:p>
          <a:p>
            <a:pPr algn="ctr"/>
            <a:endParaRPr lang="es-CR" sz="2800" dirty="0"/>
          </a:p>
          <a:p>
            <a:pPr algn="ctr"/>
            <a:r>
              <a:rPr lang="es-CR" sz="2800" dirty="0">
                <a:hlinkClick r:id="rId4"/>
              </a:rPr>
              <a:t>www.comprasresponsables.org</a:t>
            </a:r>
            <a:endParaRPr lang="es-CR" sz="2800" dirty="0"/>
          </a:p>
          <a:p>
            <a:pPr algn="ctr"/>
            <a:endParaRPr lang="es-CR" sz="2800" dirty="0"/>
          </a:p>
          <a:p>
            <a:pPr algn="ctr"/>
            <a:r>
              <a:rPr lang="es-CR" sz="2800" dirty="0">
                <a:hlinkClick r:id="rId5"/>
              </a:rPr>
              <a:t>www.cegesti.org</a:t>
            </a:r>
            <a:endParaRPr lang="es-CR" sz="2800" dirty="0"/>
          </a:p>
          <a:p>
            <a:pPr algn="ctr"/>
            <a:endParaRPr lang="es-CR" sz="2800" dirty="0"/>
          </a:p>
          <a:p>
            <a:pPr algn="ctr"/>
            <a:endParaRPr lang="es-CR" sz="2800" dirty="0"/>
          </a:p>
          <a:p>
            <a:pPr algn="ctr"/>
            <a:endParaRPr lang="es-CR" sz="2800" dirty="0"/>
          </a:p>
          <a:p>
            <a:pPr algn="ctr"/>
            <a:endParaRPr lang="es-CR" sz="2800" dirty="0"/>
          </a:p>
          <a:p>
            <a:pPr algn="ctr"/>
            <a:endParaRPr lang="es-CR" sz="2800" dirty="0">
              <a:latin typeface="Tahoma" pitchFamily="34" charset="0"/>
              <a:cs typeface="Times New Roman" pitchFamily="18" charset="0"/>
            </a:endParaRPr>
          </a:p>
          <a:p>
            <a:pPr algn="ctr"/>
            <a:endParaRPr lang="en-US" sz="2800" dirty="0">
              <a:latin typeface="Tahoma" pitchFamily="34" charset="0"/>
              <a:cs typeface="Times New Roman" pitchFamily="18" charset="0"/>
            </a:endParaRPr>
          </a:p>
        </p:txBody>
      </p:sp>
      <p:sp>
        <p:nvSpPr>
          <p:cNvPr id="76803" name="Text Box 3"/>
          <p:cNvSpPr txBox="1">
            <a:spLocks noChangeArrowheads="1"/>
          </p:cNvSpPr>
          <p:nvPr/>
        </p:nvSpPr>
        <p:spPr bwMode="auto">
          <a:xfrm>
            <a:off x="1174750" y="282575"/>
            <a:ext cx="6543675" cy="936625"/>
          </a:xfrm>
          <a:prstGeom prst="rect">
            <a:avLst/>
          </a:prstGeom>
          <a:noFill/>
          <a:ln w="9525">
            <a:noFill/>
            <a:miter lim="800000"/>
            <a:headEnd/>
            <a:tailEnd/>
          </a:ln>
        </p:spPr>
        <p:txBody>
          <a:bodyPr/>
          <a:lstStyle/>
          <a:p>
            <a:pPr algn="ctr"/>
            <a:r>
              <a:rPr lang="es-CR" sz="4400" dirty="0">
                <a:solidFill>
                  <a:srgbClr val="339966"/>
                </a:solidFill>
                <a:latin typeface="Bauhaus 93" pitchFamily="82" charset="0"/>
                <a:cs typeface="Times New Roman" pitchFamily="18" charset="0"/>
              </a:rPr>
              <a:t>Muchas gracias</a:t>
            </a:r>
            <a:endParaRPr lang="es-ES" sz="4400" dirty="0">
              <a:solidFill>
                <a:srgbClr val="339966"/>
              </a:solidFill>
              <a:latin typeface="Bauhaus 93" pitchFamily="82"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s-MX" sz="3600" dirty="0" smtClean="0">
                <a:hlinkClick r:id="rId2"/>
              </a:rPr>
              <a:t>www.comprasresponsables.org</a:t>
            </a:r>
            <a:r>
              <a:rPr lang="es-MX" sz="3600" dirty="0" smtClean="0"/>
              <a:t> </a:t>
            </a:r>
            <a:endParaRPr lang="es-MX" sz="3600" dirty="0"/>
          </a:p>
        </p:txBody>
      </p:sp>
      <p:pic>
        <p:nvPicPr>
          <p:cNvPr id="151554" name="Picture 2"/>
          <p:cNvPicPr>
            <a:picLocks noChangeAspect="1" noChangeArrowheads="1"/>
          </p:cNvPicPr>
          <p:nvPr/>
        </p:nvPicPr>
        <p:blipFill>
          <a:blip r:embed="rId3"/>
          <a:srcRect/>
          <a:stretch>
            <a:fillRect/>
          </a:stretch>
        </p:blipFill>
        <p:spPr bwMode="auto">
          <a:xfrm>
            <a:off x="0" y="1676400"/>
            <a:ext cx="9144000" cy="5014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323528" y="993552"/>
            <a:ext cx="5660652" cy="4896544"/>
          </a:xfrm>
          <a:prstGeom prst="ellipse">
            <a:avLst/>
          </a:prstGeom>
          <a:solidFill>
            <a:srgbClr val="CCCC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a:latin typeface="Arial Narrow" pitchFamily="34" charset="0"/>
              <a:cs typeface="Times New Roman" pitchFamily="18" charset="0"/>
            </a:endParaRPr>
          </a:p>
        </p:txBody>
      </p:sp>
      <p:sp>
        <p:nvSpPr>
          <p:cNvPr id="13" name="Oval 12"/>
          <p:cNvSpPr/>
          <p:nvPr/>
        </p:nvSpPr>
        <p:spPr>
          <a:xfrm>
            <a:off x="3231828" y="993552"/>
            <a:ext cx="5660652" cy="4896544"/>
          </a:xfrm>
          <a:prstGeom prst="ellipse">
            <a:avLst/>
          </a:prstGeom>
          <a:solidFill>
            <a:srgbClr val="62E434">
              <a:alpha val="62353"/>
            </a:srgbClr>
          </a:solid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sz="2000">
              <a:latin typeface="Arial Narrow" pitchFamily="34" charset="0"/>
              <a:cs typeface="Times New Roman" pitchFamily="18" charset="0"/>
            </a:endParaRPr>
          </a:p>
        </p:txBody>
      </p:sp>
      <p:sp>
        <p:nvSpPr>
          <p:cNvPr id="14" name="TextBox 5"/>
          <p:cNvSpPr txBox="1">
            <a:spLocks noChangeArrowheads="1"/>
          </p:cNvSpPr>
          <p:nvPr/>
        </p:nvSpPr>
        <p:spPr bwMode="auto">
          <a:xfrm>
            <a:off x="3779912" y="2810589"/>
            <a:ext cx="1872208" cy="2431435"/>
          </a:xfrm>
          <a:prstGeom prst="rect">
            <a:avLst/>
          </a:prstGeom>
          <a:noFill/>
          <a:ln w="9525">
            <a:noFill/>
            <a:miter lim="800000"/>
            <a:headEnd/>
            <a:tailEnd/>
          </a:ln>
        </p:spPr>
        <p:txBody>
          <a:bodyPr wrap="square">
            <a:spAutoFit/>
          </a:bodyPr>
          <a:lstStyle/>
          <a:p>
            <a:pPr algn="ctr"/>
            <a:r>
              <a:rPr lang="es-ES_tradnl" sz="1900" b="1" u="sng" dirty="0" smtClean="0">
                <a:latin typeface="Arial Narrow" pitchFamily="34" charset="0"/>
                <a:cs typeface="Times New Roman" pitchFamily="18" charset="0"/>
              </a:rPr>
              <a:t>Condiciones laborales</a:t>
            </a:r>
            <a:r>
              <a:rPr lang="es-ES_tradnl" sz="1900" dirty="0" smtClean="0">
                <a:latin typeface="Arial Narrow" pitchFamily="34" charset="0"/>
                <a:cs typeface="Times New Roman" pitchFamily="18" charset="0"/>
              </a:rPr>
              <a:t>: seguro social, salud </a:t>
            </a:r>
            <a:r>
              <a:rPr lang="es-ES_tradnl" sz="1900" dirty="0">
                <a:latin typeface="Arial Narrow" pitchFamily="34" charset="0"/>
                <a:cs typeface="Times New Roman" pitchFamily="18" charset="0"/>
              </a:rPr>
              <a:t>y </a:t>
            </a:r>
            <a:r>
              <a:rPr lang="es-ES_tradnl" sz="1900" dirty="0" smtClean="0">
                <a:latin typeface="Arial Narrow" pitchFamily="34" charset="0"/>
                <a:cs typeface="Times New Roman" pitchFamily="18" charset="0"/>
              </a:rPr>
              <a:t>seguridad </a:t>
            </a:r>
            <a:r>
              <a:rPr lang="es-ES_tradnl" sz="1900" dirty="0">
                <a:latin typeface="Arial Narrow" pitchFamily="34" charset="0"/>
                <a:cs typeface="Times New Roman" pitchFamily="18" charset="0"/>
              </a:rPr>
              <a:t>ocupacional, pago a tiempo, salario mínimo</a:t>
            </a:r>
            <a:r>
              <a:rPr lang="es-ES_tradnl" sz="1900" dirty="0" smtClean="0">
                <a:latin typeface="Arial Narrow" pitchFamily="34" charset="0"/>
                <a:cs typeface="Times New Roman" pitchFamily="18" charset="0"/>
              </a:rPr>
              <a:t>, entre otros.</a:t>
            </a:r>
            <a:endParaRPr lang="es-MX" sz="1900" dirty="0">
              <a:latin typeface="Arial Narrow" pitchFamily="34" charset="0"/>
              <a:cs typeface="Times New Roman" pitchFamily="18" charset="0"/>
            </a:endParaRPr>
          </a:p>
        </p:txBody>
      </p:sp>
      <p:sp>
        <p:nvSpPr>
          <p:cNvPr id="15" name="TextBox 6"/>
          <p:cNvSpPr txBox="1">
            <a:spLocks noChangeArrowheads="1"/>
          </p:cNvSpPr>
          <p:nvPr/>
        </p:nvSpPr>
        <p:spPr bwMode="auto">
          <a:xfrm>
            <a:off x="5294685" y="5381684"/>
            <a:ext cx="3797706" cy="523220"/>
          </a:xfrm>
          <a:prstGeom prst="rect">
            <a:avLst/>
          </a:prstGeom>
          <a:noFill/>
          <a:ln w="9525">
            <a:noFill/>
            <a:miter lim="800000"/>
            <a:headEnd/>
            <a:tailEnd/>
          </a:ln>
        </p:spPr>
        <p:txBody>
          <a:bodyPr wrap="none">
            <a:spAutoFit/>
          </a:bodyPr>
          <a:lstStyle/>
          <a:p>
            <a:r>
              <a:rPr lang="es-ES_tradnl" sz="2800" b="1" dirty="0">
                <a:latin typeface="Arial Narrow" pitchFamily="34" charset="0"/>
                <a:cs typeface="Times New Roman" pitchFamily="18" charset="0"/>
              </a:rPr>
              <a:t>Compras Públicas Verdes</a:t>
            </a:r>
            <a:endParaRPr lang="es-MX" sz="2800" b="1" dirty="0">
              <a:latin typeface="Arial Narrow" pitchFamily="34" charset="0"/>
              <a:cs typeface="Times New Roman" pitchFamily="18" charset="0"/>
            </a:endParaRPr>
          </a:p>
        </p:txBody>
      </p:sp>
      <p:sp>
        <p:nvSpPr>
          <p:cNvPr id="16" name="TextBox 7"/>
          <p:cNvSpPr txBox="1">
            <a:spLocks noChangeArrowheads="1"/>
          </p:cNvSpPr>
          <p:nvPr/>
        </p:nvSpPr>
        <p:spPr bwMode="auto">
          <a:xfrm>
            <a:off x="611560" y="5381684"/>
            <a:ext cx="4027064" cy="523220"/>
          </a:xfrm>
          <a:prstGeom prst="rect">
            <a:avLst/>
          </a:prstGeom>
          <a:noFill/>
          <a:ln w="9525">
            <a:noFill/>
            <a:miter lim="800000"/>
            <a:headEnd/>
            <a:tailEnd/>
          </a:ln>
        </p:spPr>
        <p:txBody>
          <a:bodyPr wrap="none">
            <a:spAutoFit/>
          </a:bodyPr>
          <a:lstStyle/>
          <a:p>
            <a:r>
              <a:rPr lang="es-ES_tradnl" sz="2800" b="1" dirty="0">
                <a:latin typeface="Arial Narrow" pitchFamily="34" charset="0"/>
                <a:cs typeface="Times New Roman" pitchFamily="18" charset="0"/>
              </a:rPr>
              <a:t>Compras Públicas Sociales</a:t>
            </a:r>
            <a:endParaRPr lang="es-MX" sz="2800" b="1" dirty="0">
              <a:latin typeface="Arial Narrow" pitchFamily="34" charset="0"/>
              <a:cs typeface="Times New Roman" pitchFamily="18" charset="0"/>
            </a:endParaRPr>
          </a:p>
        </p:txBody>
      </p:sp>
      <p:sp>
        <p:nvSpPr>
          <p:cNvPr id="17" name="Rectangle 8"/>
          <p:cNvSpPr>
            <a:spLocks noChangeArrowheads="1"/>
          </p:cNvSpPr>
          <p:nvPr/>
        </p:nvSpPr>
        <p:spPr bwMode="auto">
          <a:xfrm>
            <a:off x="5996756" y="1780698"/>
            <a:ext cx="2679700" cy="3600986"/>
          </a:xfrm>
          <a:prstGeom prst="rect">
            <a:avLst/>
          </a:prstGeom>
          <a:noFill/>
          <a:ln w="9525">
            <a:noFill/>
            <a:miter lim="800000"/>
            <a:headEnd/>
            <a:tailEnd/>
          </a:ln>
        </p:spPr>
        <p:txBody>
          <a:bodyPr wrap="square">
            <a:spAutoFit/>
          </a:bodyPr>
          <a:lstStyle/>
          <a:p>
            <a:pPr eaLnBrk="0" hangingPunct="0"/>
            <a:r>
              <a:rPr lang="es-MX" sz="1900" b="1" u="sng" dirty="0">
                <a:latin typeface="Arial Narrow" pitchFamily="34" charset="0"/>
                <a:cs typeface="Times New Roman" pitchFamily="18" charset="0"/>
              </a:rPr>
              <a:t>Minimización de </a:t>
            </a:r>
            <a:r>
              <a:rPr lang="es-MX" sz="1900" b="1" u="sng" dirty="0" smtClean="0">
                <a:latin typeface="Arial Narrow" pitchFamily="34" charset="0"/>
                <a:cs typeface="Times New Roman" pitchFamily="18" charset="0"/>
              </a:rPr>
              <a:t>impacto ambiental </a:t>
            </a:r>
            <a:r>
              <a:rPr lang="es-MX" sz="1900" dirty="0" smtClean="0">
                <a:latin typeface="Arial Narrow" pitchFamily="34" charset="0"/>
                <a:cs typeface="Times New Roman" pitchFamily="18" charset="0"/>
              </a:rPr>
              <a:t>en el ciclo </a:t>
            </a:r>
            <a:r>
              <a:rPr lang="es-MX" sz="1900" dirty="0">
                <a:latin typeface="Arial Narrow" pitchFamily="34" charset="0"/>
                <a:cs typeface="Times New Roman" pitchFamily="18" charset="0"/>
              </a:rPr>
              <a:t>de vida del </a:t>
            </a:r>
            <a:r>
              <a:rPr lang="es-MX" sz="1900" dirty="0" smtClean="0">
                <a:latin typeface="Arial Narrow" pitchFamily="34" charset="0"/>
                <a:cs typeface="Times New Roman" pitchFamily="18" charset="0"/>
              </a:rPr>
              <a:t>bien/servicio: menos residuos</a:t>
            </a:r>
            <a:r>
              <a:rPr lang="es-MX" sz="1900" dirty="0">
                <a:latin typeface="Arial Narrow" pitchFamily="34" charset="0"/>
                <a:cs typeface="Times New Roman" pitchFamily="18" charset="0"/>
              </a:rPr>
              <a:t>, </a:t>
            </a:r>
            <a:r>
              <a:rPr lang="es-MX" sz="1900" dirty="0" smtClean="0">
                <a:latin typeface="Arial Narrow" pitchFamily="34" charset="0"/>
                <a:cs typeface="Times New Roman" pitchFamily="18" charset="0"/>
              </a:rPr>
              <a:t>menos consumo</a:t>
            </a:r>
            <a:r>
              <a:rPr lang="es-MX" sz="1900" dirty="0">
                <a:latin typeface="Arial Narrow" pitchFamily="34" charset="0"/>
                <a:cs typeface="Times New Roman" pitchFamily="18" charset="0"/>
              </a:rPr>
              <a:t>, </a:t>
            </a:r>
            <a:r>
              <a:rPr lang="es-MX" sz="1900" dirty="0" smtClean="0">
                <a:latin typeface="Arial Narrow" pitchFamily="34" charset="0"/>
                <a:cs typeface="Times New Roman" pitchFamily="18" charset="0"/>
              </a:rPr>
              <a:t>alternativas </a:t>
            </a:r>
            <a:r>
              <a:rPr lang="es-MX" sz="1900" dirty="0">
                <a:latin typeface="Arial Narrow" pitchFamily="34" charset="0"/>
                <a:cs typeface="Times New Roman" pitchFamily="18" charset="0"/>
              </a:rPr>
              <a:t>realizadas con productos reciclados o que provengan de recursos renovables gestionados de forma sostenible, </a:t>
            </a:r>
            <a:endParaRPr lang="es-MX" sz="1900" dirty="0" smtClean="0">
              <a:latin typeface="Arial Narrow" pitchFamily="34" charset="0"/>
              <a:cs typeface="Times New Roman" pitchFamily="18" charset="0"/>
            </a:endParaRPr>
          </a:p>
          <a:p>
            <a:pPr eaLnBrk="0" hangingPunct="0"/>
            <a:r>
              <a:rPr lang="es-MX" sz="1900" dirty="0" smtClean="0">
                <a:latin typeface="Arial Narrow" pitchFamily="34" charset="0"/>
                <a:cs typeface="Times New Roman" pitchFamily="18" charset="0"/>
              </a:rPr>
              <a:t>entre </a:t>
            </a:r>
            <a:r>
              <a:rPr lang="es-MX" sz="1900" dirty="0">
                <a:latin typeface="Arial Narrow" pitchFamily="34" charset="0"/>
                <a:cs typeface="Times New Roman" pitchFamily="18" charset="0"/>
              </a:rPr>
              <a:t>otros.</a:t>
            </a:r>
          </a:p>
          <a:p>
            <a:pPr eaLnBrk="0" hangingPunct="0"/>
            <a:endParaRPr lang="es-ES" sz="1900" dirty="0">
              <a:latin typeface="Arial Narrow" pitchFamily="34" charset="0"/>
              <a:cs typeface="Times New Roman" pitchFamily="18" charset="0"/>
            </a:endParaRPr>
          </a:p>
        </p:txBody>
      </p:sp>
      <p:sp>
        <p:nvSpPr>
          <p:cNvPr id="18" name="Rectangle 9"/>
          <p:cNvSpPr>
            <a:spLocks noChangeArrowheads="1"/>
          </p:cNvSpPr>
          <p:nvPr/>
        </p:nvSpPr>
        <p:spPr bwMode="auto">
          <a:xfrm>
            <a:off x="562248" y="2347183"/>
            <a:ext cx="2641600" cy="2246769"/>
          </a:xfrm>
          <a:prstGeom prst="rect">
            <a:avLst/>
          </a:prstGeom>
          <a:noFill/>
          <a:ln w="9525">
            <a:noFill/>
            <a:miter lim="800000"/>
            <a:headEnd/>
            <a:tailEnd/>
          </a:ln>
        </p:spPr>
        <p:txBody>
          <a:bodyPr wrap="square">
            <a:spAutoFit/>
          </a:bodyPr>
          <a:lstStyle/>
          <a:p>
            <a:pPr eaLnBrk="0" hangingPunct="0">
              <a:buFont typeface="Symbol" pitchFamily="18" charset="2"/>
              <a:buNone/>
            </a:pPr>
            <a:r>
              <a:rPr lang="es-MX" sz="2000" b="1" u="sng" dirty="0" smtClean="0">
                <a:latin typeface="Arial Narrow" pitchFamily="34" charset="0"/>
                <a:cs typeface="Times New Roman" pitchFamily="18" charset="0"/>
              </a:rPr>
              <a:t>Retorno social</a:t>
            </a:r>
            <a:r>
              <a:rPr lang="es-MX" sz="2000" dirty="0" smtClean="0">
                <a:latin typeface="Arial Narrow" pitchFamily="34" charset="0"/>
                <a:cs typeface="Times New Roman" pitchFamily="18" charset="0"/>
              </a:rPr>
              <a:t>: </a:t>
            </a:r>
          </a:p>
          <a:p>
            <a:pPr eaLnBrk="0" hangingPunct="0">
              <a:buFont typeface="Symbol" pitchFamily="18" charset="2"/>
              <a:buNone/>
            </a:pPr>
            <a:r>
              <a:rPr lang="es-MX" sz="2000" dirty="0" smtClean="0">
                <a:latin typeface="Arial Narrow" pitchFamily="34" charset="0"/>
                <a:cs typeface="Times New Roman" pitchFamily="18" charset="0"/>
              </a:rPr>
              <a:t>Fomento </a:t>
            </a:r>
            <a:r>
              <a:rPr lang="es-MX" sz="2000" dirty="0">
                <a:latin typeface="Arial Narrow" pitchFamily="34" charset="0"/>
                <a:cs typeface="Times New Roman" pitchFamily="18" charset="0"/>
              </a:rPr>
              <a:t>de la inserción socio laboral de personas en riesgo de exclusión, igualdad </a:t>
            </a:r>
            <a:r>
              <a:rPr lang="es-MX" sz="2000" dirty="0" smtClean="0">
                <a:latin typeface="Arial Narrow" pitchFamily="34" charset="0"/>
                <a:cs typeface="Times New Roman" pitchFamily="18" charset="0"/>
              </a:rPr>
              <a:t>de oportunidades</a:t>
            </a:r>
            <a:r>
              <a:rPr lang="es-MX" sz="2000" dirty="0">
                <a:latin typeface="Arial Narrow" pitchFamily="34" charset="0"/>
                <a:cs typeface="Times New Roman" pitchFamily="18" charset="0"/>
              </a:rPr>
              <a:t>, apoyo a PYME, entre otros</a:t>
            </a:r>
            <a:endParaRPr lang="es-ES" sz="2000" dirty="0">
              <a:latin typeface="Arial Narrow" pitchFamily="34" charset="0"/>
              <a:cs typeface="Times New Roman" pitchFamily="18" charset="0"/>
            </a:endParaRPr>
          </a:p>
        </p:txBody>
      </p:sp>
      <p:sp>
        <p:nvSpPr>
          <p:cNvPr id="20" name="TextBox 5"/>
          <p:cNvSpPr txBox="1">
            <a:spLocks noChangeArrowheads="1"/>
          </p:cNvSpPr>
          <p:nvPr/>
        </p:nvSpPr>
        <p:spPr bwMode="auto">
          <a:xfrm>
            <a:off x="3794902" y="1698642"/>
            <a:ext cx="1690687" cy="677108"/>
          </a:xfrm>
          <a:prstGeom prst="rect">
            <a:avLst/>
          </a:prstGeom>
          <a:noFill/>
          <a:ln w="9525">
            <a:noFill/>
            <a:miter lim="800000"/>
            <a:headEnd/>
            <a:tailEnd/>
          </a:ln>
        </p:spPr>
        <p:txBody>
          <a:bodyPr wrap="square">
            <a:spAutoFit/>
          </a:bodyPr>
          <a:lstStyle/>
          <a:p>
            <a:pPr algn="ctr"/>
            <a:r>
              <a:rPr lang="es-ES_tradnl" sz="1900" b="1" u="sng" dirty="0" smtClean="0">
                <a:latin typeface="Arial Narrow" pitchFamily="34" charset="0"/>
                <a:cs typeface="Times New Roman" pitchFamily="18" charset="0"/>
              </a:rPr>
              <a:t>Mejor valor por el dinero</a:t>
            </a:r>
            <a:endParaRPr lang="es-MX" sz="1900" dirty="0">
              <a:latin typeface="Arial Narrow" pitchFamily="34" charset="0"/>
              <a:cs typeface="Times New Roman" pitchFamily="18" charset="0"/>
            </a:endParaRPr>
          </a:p>
        </p:txBody>
      </p:sp>
      <p:sp>
        <p:nvSpPr>
          <p:cNvPr id="21" name="TextBox 20"/>
          <p:cNvSpPr txBox="1"/>
          <p:nvPr/>
        </p:nvSpPr>
        <p:spPr>
          <a:xfrm>
            <a:off x="1197376" y="278368"/>
            <a:ext cx="7000634" cy="707886"/>
          </a:xfrm>
          <a:prstGeom prst="rect">
            <a:avLst/>
          </a:prstGeom>
          <a:noFill/>
        </p:spPr>
        <p:txBody>
          <a:bodyPr wrap="none" rtlCol="0">
            <a:spAutoFit/>
          </a:bodyPr>
          <a:lstStyle/>
          <a:p>
            <a:r>
              <a:rPr lang="es-MX" sz="4000" dirty="0" smtClean="0"/>
              <a:t>Compras públicas sostenibles</a:t>
            </a:r>
            <a:endParaRPr lang="es-MX"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00" y="231775"/>
            <a:ext cx="7772400" cy="1470025"/>
          </a:xfrm>
        </p:spPr>
        <p:txBody>
          <a:bodyPr/>
          <a:lstStyle/>
          <a:p>
            <a:r>
              <a:rPr lang="es-ES_tradnl" dirty="0" smtClean="0"/>
              <a:t>2 niveles de implementación</a:t>
            </a:r>
            <a:endParaRPr lang="es-MX" dirty="0"/>
          </a:p>
        </p:txBody>
      </p:sp>
      <p:graphicFrame>
        <p:nvGraphicFramePr>
          <p:cNvPr id="5" name="Diagram 4"/>
          <p:cNvGraphicFramePr/>
          <p:nvPr/>
        </p:nvGraphicFramePr>
        <p:xfrm>
          <a:off x="1524000" y="1701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1520" y="1124744"/>
            <a:ext cx="7344816" cy="400110"/>
          </a:xfrm>
          <a:prstGeom prst="rect">
            <a:avLst/>
          </a:prstGeom>
          <a:noFill/>
        </p:spPr>
        <p:txBody>
          <a:bodyPr wrap="square" rtlCol="0">
            <a:spAutoFit/>
          </a:bodyPr>
          <a:lstStyle/>
          <a:p>
            <a:r>
              <a:rPr lang="es-ES_tradnl" sz="2000" b="1" dirty="0" smtClean="0">
                <a:solidFill>
                  <a:schemeClr val="tx2"/>
                </a:solidFill>
                <a:latin typeface="+mj-lt"/>
                <a:ea typeface="+mj-ea"/>
                <a:cs typeface="+mj-cs"/>
              </a:rPr>
              <a:t>Normativa sobre compras públicas </a:t>
            </a:r>
            <a:endParaRPr lang="es-MX" sz="2000" b="1" dirty="0">
              <a:solidFill>
                <a:schemeClr val="tx2"/>
              </a:solidFill>
              <a:latin typeface="+mj-lt"/>
              <a:ea typeface="+mj-ea"/>
              <a:cs typeface="+mj-cs"/>
            </a:endParaRPr>
          </a:p>
        </p:txBody>
      </p:sp>
      <p:sp>
        <p:nvSpPr>
          <p:cNvPr id="30" name="TextBox 29"/>
          <p:cNvSpPr txBox="1"/>
          <p:nvPr/>
        </p:nvSpPr>
        <p:spPr>
          <a:xfrm>
            <a:off x="251520" y="1524854"/>
            <a:ext cx="6228108" cy="4770537"/>
          </a:xfrm>
          <a:prstGeom prst="rect">
            <a:avLst/>
          </a:prstGeom>
          <a:noFill/>
        </p:spPr>
        <p:txBody>
          <a:bodyPr wrap="square" rtlCol="0">
            <a:spAutoFit/>
          </a:bodyPr>
          <a:lstStyle/>
          <a:p>
            <a:pPr>
              <a:buFont typeface="Arial" pitchFamily="34" charset="0"/>
              <a:buChar char="•"/>
            </a:pPr>
            <a:r>
              <a:rPr lang="es-MX" sz="2800" dirty="0" smtClean="0">
                <a:latin typeface="Calibri" pitchFamily="34" charset="0"/>
              </a:rPr>
              <a:t>  ͌40%</a:t>
            </a:r>
            <a:r>
              <a:rPr lang="es-MX" sz="2800" baseline="30000" dirty="0" smtClean="0">
                <a:latin typeface="Calibri" pitchFamily="34" charset="0"/>
              </a:rPr>
              <a:t>*</a:t>
            </a:r>
            <a:r>
              <a:rPr lang="es-MX" sz="2800" dirty="0" smtClean="0">
                <a:latin typeface="Calibri" pitchFamily="34" charset="0"/>
              </a:rPr>
              <a:t> de los países establecen algún tipo de regulación de compras sostenibles: </a:t>
            </a:r>
            <a:r>
              <a:rPr lang="es-MX" sz="2400" dirty="0" smtClean="0">
                <a:latin typeface="Calibri" pitchFamily="34" charset="0"/>
              </a:rPr>
              <a:t>algunas incluyen factores ambientales entre los criterios de evaluación de ofertas; otras prohíben o regulan la adquisición de determinados elementos o sustancias; otras establecen el uso obligatorio de estudios de impacto ambiental (para obra pública); otras establecen un principio de sustentabilidad ambiental para las políticas de compras, para los contratos o como objetivo general de la ley .</a:t>
            </a:r>
            <a:endParaRPr lang="es-MX" sz="2800" dirty="0" smtClean="0">
              <a:latin typeface="Calibri" pitchFamily="34" charset="0"/>
            </a:endParaRPr>
          </a:p>
          <a:p>
            <a:pPr>
              <a:buFont typeface="Arial" pitchFamily="34" charset="0"/>
              <a:buChar char="•"/>
            </a:pPr>
            <a:endParaRPr lang="es-MX" sz="2800" dirty="0">
              <a:latin typeface="Calibri" pitchFamily="34" charset="0"/>
            </a:endParaRPr>
          </a:p>
        </p:txBody>
      </p:sp>
      <p:sp>
        <p:nvSpPr>
          <p:cNvPr id="32" name="TextBox 31"/>
          <p:cNvSpPr txBox="1"/>
          <p:nvPr/>
        </p:nvSpPr>
        <p:spPr>
          <a:xfrm>
            <a:off x="6844724" y="1187352"/>
            <a:ext cx="2267744" cy="4955203"/>
          </a:xfrm>
          <a:prstGeom prst="rect">
            <a:avLst/>
          </a:prstGeom>
          <a:solidFill>
            <a:srgbClr val="CCECFF"/>
          </a:solidFill>
        </p:spPr>
        <p:txBody>
          <a:bodyPr wrap="square" rtlCol="0">
            <a:spAutoFit/>
          </a:bodyPr>
          <a:lstStyle/>
          <a:p>
            <a:pPr>
              <a:buFont typeface="Arial" pitchFamily="34" charset="0"/>
              <a:buChar char="•"/>
            </a:pPr>
            <a:r>
              <a:rPr lang="es-MX" sz="2400" dirty="0" smtClean="0">
                <a:latin typeface="Calibri" pitchFamily="34" charset="0"/>
              </a:rPr>
              <a:t> Otorgan legitimidad a la adopción de criterios de sostenibilidad </a:t>
            </a:r>
            <a:r>
              <a:rPr lang="es-MX" sz="2000" dirty="0" smtClean="0">
                <a:latin typeface="Calibri" pitchFamily="34" charset="0"/>
              </a:rPr>
              <a:t>(aunque usualmente “permiten”, pero no “requieren” su adopción, por lo que se requiere más que solamente normativa)</a:t>
            </a:r>
            <a:endParaRPr lang="es-MX" sz="2400" dirty="0" smtClean="0">
              <a:latin typeface="Calibri" pitchFamily="34" charset="0"/>
            </a:endParaRPr>
          </a:p>
          <a:p>
            <a:pPr>
              <a:buFont typeface="Arial" pitchFamily="34" charset="0"/>
              <a:buChar char="•"/>
            </a:pPr>
            <a:endParaRPr lang="es-MX" dirty="0" smtClean="0">
              <a:latin typeface="Calibri" pitchFamily="34" charset="0"/>
            </a:endParaRPr>
          </a:p>
          <a:p>
            <a:pPr>
              <a:buFont typeface="Arial" pitchFamily="34" charset="0"/>
              <a:buChar char="•"/>
            </a:pPr>
            <a:endParaRPr lang="es-MX" dirty="0" smtClean="0">
              <a:latin typeface="Calibri" pitchFamily="34" charset="0"/>
            </a:endParaRPr>
          </a:p>
        </p:txBody>
      </p:sp>
      <p:sp>
        <p:nvSpPr>
          <p:cNvPr id="33" name="Right Arrow 32"/>
          <p:cNvSpPr/>
          <p:nvPr/>
        </p:nvSpPr>
        <p:spPr>
          <a:xfrm>
            <a:off x="6180886" y="1753646"/>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itle 1"/>
          <p:cNvSpPr txBox="1">
            <a:spLocks/>
          </p:cNvSpPr>
          <p:nvPr/>
        </p:nvSpPr>
        <p:spPr bwMode="auto">
          <a:xfrm>
            <a:off x="-12700" y="24051"/>
            <a:ext cx="7772400" cy="110069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s-ES_tradnl" sz="44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rPr>
              <a:t>En la región</a:t>
            </a:r>
            <a:endParaRPr kumimoji="0" lang="es-MX" sz="4400" b="0" i="0" u="none" strike="noStrike" kern="1200" cap="none" spc="0" normalizeH="0" baseline="0" noProof="0" dirty="0">
              <a:ln>
                <a:noFill/>
              </a:ln>
              <a:solidFill>
                <a:schemeClr val="tx1"/>
              </a:solidFill>
              <a:effectLst/>
              <a:uLnTx/>
              <a:uFillTx/>
              <a:latin typeface="+mj-lt"/>
              <a:ea typeface="ＭＳ Ｐゴシック" charset="-128"/>
              <a:cs typeface="ＭＳ Ｐゴシック" charset="-128"/>
            </a:endParaRPr>
          </a:p>
        </p:txBody>
      </p:sp>
      <p:sp>
        <p:nvSpPr>
          <p:cNvPr id="10" name="Rectangle 9"/>
          <p:cNvSpPr/>
          <p:nvPr/>
        </p:nvSpPr>
        <p:spPr>
          <a:xfrm>
            <a:off x="251521" y="6488668"/>
            <a:ext cx="8892479" cy="646331"/>
          </a:xfrm>
          <a:prstGeom prst="rect">
            <a:avLst/>
          </a:prstGeom>
        </p:spPr>
        <p:txBody>
          <a:bodyPr wrap="square">
            <a:spAutoFit/>
          </a:bodyPr>
          <a:lstStyle/>
          <a:p>
            <a:r>
              <a:rPr lang="es-MX" sz="1200" baseline="30000" dirty="0" smtClean="0">
                <a:latin typeface="Arial Narrow" pitchFamily="34" charset="0"/>
              </a:rPr>
              <a:t>* </a:t>
            </a:r>
            <a:r>
              <a:rPr lang="es-MX" sz="1200" dirty="0" smtClean="0">
                <a:latin typeface="Arial Narrow" pitchFamily="34" charset="0"/>
              </a:rPr>
              <a:t>Volosin, Natalia (2012)  “El marco normativo de las compras públicas en América Latina y el Caribe” En Rozenwurcel, Guillermo y Bezchinsky, Gabriel (compiladores)  “Compras públicas en América Latina y el Caribe. Diagnósticos y desafíos” (pp. 15-68).   Universidad Nacional de San Martín.  </a:t>
            </a:r>
          </a:p>
          <a:p>
            <a:endParaRPr lang="es-MX" sz="1200" dirty="0">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email"/>
          <a:srcRect/>
          <a:stretch>
            <a:fillRect/>
          </a:stretch>
        </p:blipFill>
        <p:spPr bwMode="auto">
          <a:xfrm>
            <a:off x="157162" y="793831"/>
            <a:ext cx="7665389" cy="4237257"/>
          </a:xfrm>
          <a:prstGeom prst="rect">
            <a:avLst/>
          </a:prstGeom>
          <a:noFill/>
          <a:ln w="9525">
            <a:noFill/>
            <a:miter lim="800000"/>
            <a:headEnd/>
            <a:tailEnd/>
          </a:ln>
        </p:spPr>
      </p:pic>
      <p:sp>
        <p:nvSpPr>
          <p:cNvPr id="2049" name="Rectangle 1"/>
          <p:cNvSpPr>
            <a:spLocks noChangeArrowheads="1"/>
          </p:cNvSpPr>
          <p:nvPr/>
        </p:nvSpPr>
        <p:spPr bwMode="auto">
          <a:xfrm>
            <a:off x="0" y="5031088"/>
            <a:ext cx="9144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Como ejemplo de los resultados obtenidos, </a:t>
            </a: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para el 2012, 71,21% de las contrataciones se adjudicaron a las empresas calificadas como “cuenta propia”, 25,91% a la microempresa, 2,67% a la pequeña empresa y 0,21% a la mediana empresa; así se generaron 29 793 empleos nuevos</a:t>
            </a:r>
            <a:r>
              <a:rPr kumimoji="0" lang="es-MX" sz="1600" b="0" i="0" u="sng" strike="noStrike" cap="none" normalizeH="0" baseline="30000" dirty="0" smtClean="0">
                <a:ln>
                  <a:noFill/>
                </a:ln>
                <a:solidFill>
                  <a:srgbClr val="800080"/>
                </a:solidFill>
                <a:effectLst/>
                <a:latin typeface="Arial" pitchFamily="34" charset="0"/>
                <a:ea typeface="Calibri" pitchFamily="34" charset="0"/>
                <a:cs typeface="Arial" pitchFamily="34" charset="0"/>
                <a:hlinkClick r:id=""/>
              </a:rPr>
              <a:t>[</a:t>
            </a:r>
            <a:r>
              <a:rPr kumimoji="0" lang="es-MX" sz="1600" b="0" i="0" u="sng" strike="noStrike" cap="none" normalizeH="0" baseline="30000" dirty="0" smtClean="0" bmk="">
                <a:ln>
                  <a:noFill/>
                </a:ln>
                <a:solidFill>
                  <a:srgbClr val="800080"/>
                </a:solidFill>
                <a:effectLst/>
                <a:latin typeface="Arial" pitchFamily="34" charset="0"/>
                <a:ea typeface="Calibri" pitchFamily="34" charset="0"/>
                <a:cs typeface="Arial" pitchFamily="34" charset="0"/>
                <a:hlinkClick r:id=""/>
              </a:rPr>
              <a:t>1]</a:t>
            </a: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s-MX" sz="1050" b="0" i="0" u="none" strike="noStrike" cap="none" normalizeH="0" baseline="0" dirty="0" smtClean="0">
                <a:ln>
                  <a:noFill/>
                </a:ln>
                <a:solidFill>
                  <a:schemeClr val="tx1"/>
                </a:solidFill>
                <a:effectLst/>
                <a:latin typeface="Arial" pitchFamily="34" charset="0"/>
                <a:cs typeface="Arial" pitchFamily="34" charset="0"/>
              </a:rPr>
              <a:t> </a:t>
            </a:r>
            <a:endParaRPr kumimoji="0" lang="es-MX"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Arial" pitchFamily="34" charset="0"/>
                <a:cs typeface="Arial" pitchFamily="34" charset="0"/>
              </a:rPr>
              <a:t/>
            </a:r>
            <a:br>
              <a:rPr kumimoji="0" lang="es-MX" sz="2000" b="0" i="0" u="none" strike="noStrike" cap="none" normalizeH="0" baseline="0" dirty="0" smtClean="0">
                <a:ln>
                  <a:noFill/>
                </a:ln>
                <a:solidFill>
                  <a:schemeClr val="tx1"/>
                </a:solidFill>
                <a:effectLst/>
                <a:latin typeface="Arial" pitchFamily="34" charset="0"/>
                <a:cs typeface="Arial" pitchFamily="34" charset="0"/>
              </a:rPr>
            </a:b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157162" y="6543645"/>
            <a:ext cx="898683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0" i="0" u="sng" strike="noStrike" cap="none" normalizeH="0" baseline="30000" dirty="0" smtClean="0">
                <a:ln>
                  <a:noFill/>
                </a:ln>
                <a:solidFill>
                  <a:srgbClr val="000000"/>
                </a:solidFill>
                <a:effectLst/>
                <a:latin typeface="Arial" pitchFamily="34" charset="0"/>
                <a:ea typeface="Calibri" pitchFamily="34" charset="0"/>
                <a:cs typeface="Arial" pitchFamily="34" charset="0"/>
                <a:hlinkClick r:id=""/>
              </a:rPr>
              <a:t>[</a:t>
            </a:r>
            <a:r>
              <a:rPr kumimoji="0" lang="es-MX" sz="1000" b="0" i="0" u="sng" strike="noStrike" cap="none" normalizeH="0" baseline="30000" dirty="0" smtClean="0" bmk="">
                <a:ln>
                  <a:noFill/>
                </a:ln>
                <a:solidFill>
                  <a:srgbClr val="000000"/>
                </a:solidFill>
                <a:effectLst/>
                <a:latin typeface="Arial" pitchFamily="34" charset="0"/>
                <a:ea typeface="Calibri" pitchFamily="34" charset="0"/>
                <a:cs typeface="Arial" pitchFamily="34" charset="0"/>
                <a:hlinkClick r:id=""/>
              </a:rPr>
              <a:t>1]</a:t>
            </a:r>
            <a:r>
              <a:rPr kumimoji="0" lang="es-MX"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Paquete Escolar beneficia a economía local, noticia en </a:t>
            </a:r>
            <a:r>
              <a:rPr kumimoji="0" lang="es-MX" sz="1000" b="0" i="0" u="none" strike="noStrike" cap="none" normalizeH="0" baseline="0" dirty="0" smtClean="0">
                <a:ln>
                  <a:noFill/>
                </a:ln>
                <a:solidFill>
                  <a:srgbClr val="000000"/>
                </a:solidFill>
                <a:effectLst/>
                <a:latin typeface="Arial" pitchFamily="34" charset="0"/>
                <a:ea typeface="Calibri" pitchFamily="34" charset="0"/>
                <a:cs typeface="Arial" pitchFamily="34" charset="0"/>
                <a:hlinkClick r:id="rId4"/>
              </a:rPr>
              <a:t>http://www.mined.gob.sv/index.php/temas/alfabetizacion/item/5682-paquete-escolar-beneficia-a-econom%C3%ADa-local.html</a:t>
            </a:r>
            <a:r>
              <a:rPr kumimoji="0" lang="es-MX"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5" cstate="print"/>
          <a:srcRect/>
          <a:stretch>
            <a:fillRect/>
          </a:stretch>
        </p:blipFill>
        <p:spPr bwMode="auto">
          <a:xfrm>
            <a:off x="5655291" y="420756"/>
            <a:ext cx="3351352" cy="373075"/>
          </a:xfrm>
          <a:prstGeom prst="rect">
            <a:avLst/>
          </a:prstGeom>
          <a:noFill/>
          <a:ln w="9525">
            <a:noFill/>
            <a:miter lim="800000"/>
            <a:headEnd/>
            <a:tailEnd/>
          </a:ln>
        </p:spPr>
      </p:pic>
      <p:sp>
        <p:nvSpPr>
          <p:cNvPr id="2052" name="AutoShape 4"/>
          <p:cNvSpPr>
            <a:spLocks noChangeArrowheads="1"/>
          </p:cNvSpPr>
          <p:nvPr/>
        </p:nvSpPr>
        <p:spPr bwMode="auto">
          <a:xfrm>
            <a:off x="5929361" y="63064"/>
            <a:ext cx="227012" cy="300038"/>
          </a:xfrm>
          <a:prstGeom prst="downArrow">
            <a:avLst>
              <a:gd name="adj1" fmla="val 50000"/>
              <a:gd name="adj2" fmla="val 33042"/>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3644900" y="1526024"/>
            <a:ext cx="5499100" cy="4392176"/>
          </a:xfrm>
          <a:prstGeom prst="rect">
            <a:avLst/>
          </a:prstGeom>
          <a:noFill/>
        </p:spPr>
      </p:pic>
      <p:sp>
        <p:nvSpPr>
          <p:cNvPr id="2" name="Title 1"/>
          <p:cNvSpPr>
            <a:spLocks noGrp="1"/>
          </p:cNvSpPr>
          <p:nvPr>
            <p:ph type="ctrTitle"/>
          </p:nvPr>
        </p:nvSpPr>
        <p:spPr>
          <a:xfrm>
            <a:off x="0" y="1229710"/>
            <a:ext cx="9144000" cy="1470025"/>
          </a:xfrm>
        </p:spPr>
        <p:txBody>
          <a:bodyPr/>
          <a:lstStyle/>
          <a:p>
            <a:pPr algn="l"/>
            <a:r>
              <a:rPr lang="es-CR" sz="2000" dirty="0" smtClean="0"/>
              <a:t>Ecuador incluye el tema de sostenibilidad en las compras desde su Constitución: “Art. 288.- Las compras públicas cumplirán con criterios de eficiencia, transparencia, calidad, responsabilidad ambiental y social. Se priorizarán los productos y servicios nacionales, en particular los provenientes de la economía popular y solidaria, y de las micro, pequeñas y medianas unidades productivas.” </a:t>
            </a:r>
            <a:r>
              <a:rPr lang="es-MX" sz="1800" dirty="0" smtClean="0"/>
              <a:t/>
            </a:r>
            <a:br>
              <a:rPr lang="es-MX" sz="1800" dirty="0" smtClean="0"/>
            </a:br>
            <a:r>
              <a:rPr lang="es-MX" sz="1800" dirty="0" smtClean="0"/>
              <a:t/>
            </a:r>
            <a:br>
              <a:rPr lang="es-MX" sz="1800" dirty="0" smtClean="0"/>
            </a:br>
            <a:endParaRPr lang="es-MX" sz="1800" dirty="0"/>
          </a:p>
        </p:txBody>
      </p:sp>
      <p:sp>
        <p:nvSpPr>
          <p:cNvPr id="4" name="Rectangle 3"/>
          <p:cNvSpPr/>
          <p:nvPr/>
        </p:nvSpPr>
        <p:spPr>
          <a:xfrm>
            <a:off x="0" y="3358055"/>
            <a:ext cx="4610100" cy="2585323"/>
          </a:xfrm>
          <a:prstGeom prst="rect">
            <a:avLst/>
          </a:prstGeom>
        </p:spPr>
        <p:txBody>
          <a:bodyPr wrap="square">
            <a:spAutoFit/>
          </a:bodyPr>
          <a:lstStyle/>
          <a:p>
            <a:r>
              <a:rPr lang="es-CR" dirty="0" smtClean="0">
                <a:latin typeface="+mj-lt"/>
                <a:cs typeface="ＭＳ Ｐゴシック" charset="-128"/>
              </a:rPr>
              <a:t>Ejemplo, el programa Hilando el Desarrollo, que llevan adelante los Ministerios de Educación e Inclusión Económica y Social  para la confección de uniformes escolares para el régimen Costa año 2013-2014, ha permitido mejorar la participación de artesanos individuales, microempresarios, asociaciones y organizaciones del sector de la economía popular y solidaria del sector textil. </a:t>
            </a:r>
            <a:endParaRPr lang="es-MX" sz="1600" dirty="0"/>
          </a:p>
        </p:txBody>
      </p:sp>
      <p:sp>
        <p:nvSpPr>
          <p:cNvPr id="6" name="Rectangle 5"/>
          <p:cNvSpPr/>
          <p:nvPr/>
        </p:nvSpPr>
        <p:spPr>
          <a:xfrm>
            <a:off x="5011420" y="4848423"/>
            <a:ext cx="4132580" cy="307777"/>
          </a:xfrm>
          <a:prstGeom prst="rect">
            <a:avLst/>
          </a:prstGeom>
        </p:spPr>
        <p:txBody>
          <a:bodyPr wrap="square">
            <a:spAutoFit/>
          </a:bodyPr>
          <a:lstStyle/>
          <a:p>
            <a:pPr algn="r"/>
            <a:r>
              <a:rPr lang="es-MX" sz="1400" dirty="0" smtClean="0"/>
              <a:t>Proceso de contratación Hilando al desarrollo</a:t>
            </a:r>
            <a:endParaRPr lang="es-MX" sz="1400" dirty="0"/>
          </a:p>
        </p:txBody>
      </p:sp>
      <p:sp>
        <p:nvSpPr>
          <p:cNvPr id="7" name="Rectangle 6"/>
          <p:cNvSpPr/>
          <p:nvPr/>
        </p:nvSpPr>
        <p:spPr>
          <a:xfrm>
            <a:off x="0" y="6388100"/>
            <a:ext cx="9144000" cy="830997"/>
          </a:xfrm>
          <a:prstGeom prst="rect">
            <a:avLst/>
          </a:prstGeom>
        </p:spPr>
        <p:txBody>
          <a:bodyPr wrap="square">
            <a:spAutoFit/>
          </a:bodyPr>
          <a:lstStyle/>
          <a:p>
            <a:r>
              <a:rPr lang="es-CR" sz="1200" dirty="0" smtClean="0">
                <a:latin typeface="+mn-lt"/>
              </a:rPr>
              <a:t>“Socialización del IEPS en programa Hilando el Desarrollo facilita participación de artesanos en la confección de uniformes escolares”, noticia en </a:t>
            </a:r>
            <a:r>
              <a:rPr lang="es-CR" sz="1200" b="1" dirty="0" smtClean="0">
                <a:latin typeface="+mn-lt"/>
              </a:rPr>
              <a:t> </a:t>
            </a:r>
            <a:r>
              <a:rPr lang="es-CR" sz="1200" u="sng" dirty="0" smtClean="0">
                <a:latin typeface="+mn-lt"/>
                <a:hlinkClick r:id="rId3"/>
              </a:rPr>
              <a:t>http://www.inclusion.gob.ec/socializacion-del-ieps-en-programa-hilando-el-desarrollo-facilita-participacion-de-artesanos-en-la-confeccion-de-uniformes-escolares/</a:t>
            </a:r>
            <a:r>
              <a:rPr lang="es-MX" sz="1200" b="1" dirty="0" smtClean="0">
                <a:latin typeface="+mn-lt"/>
              </a:rPr>
              <a:t>  </a:t>
            </a:r>
            <a:r>
              <a:rPr lang="es-CR" sz="1200" dirty="0" smtClean="0">
                <a:latin typeface="+mn-lt"/>
              </a:rPr>
              <a:t>  </a:t>
            </a:r>
            <a:r>
              <a:rPr lang="es-MX" sz="1200" b="1" dirty="0" smtClean="0">
                <a:latin typeface="+mn-lt"/>
              </a:rPr>
              <a:t/>
            </a:r>
            <a:br>
              <a:rPr lang="es-MX" sz="1200" b="1" dirty="0" smtClean="0">
                <a:latin typeface="+mn-lt"/>
              </a:rPr>
            </a:br>
            <a:endParaRPr lang="es-MX" sz="1200" dirty="0">
              <a:latin typeface="+mn-lt"/>
            </a:endParaRPr>
          </a:p>
        </p:txBody>
      </p:sp>
      <p:pic>
        <p:nvPicPr>
          <p:cNvPr id="8" name="Picture 7"/>
          <p:cNvPicPr/>
          <p:nvPr/>
        </p:nvPicPr>
        <p:blipFill>
          <a:blip r:embed="rId4" cstate="print"/>
          <a:srcRect/>
          <a:stretch>
            <a:fillRect/>
          </a:stretch>
        </p:blipFill>
        <p:spPr bwMode="auto">
          <a:xfrm>
            <a:off x="5655291" y="420756"/>
            <a:ext cx="3351352" cy="373075"/>
          </a:xfrm>
          <a:prstGeom prst="rect">
            <a:avLst/>
          </a:prstGeom>
          <a:noFill/>
          <a:ln w="9525">
            <a:noFill/>
            <a:miter lim="800000"/>
            <a:headEnd/>
            <a:tailEnd/>
          </a:ln>
        </p:spPr>
      </p:pic>
      <p:sp>
        <p:nvSpPr>
          <p:cNvPr id="9" name="AutoShape 4"/>
          <p:cNvSpPr>
            <a:spLocks noChangeArrowheads="1"/>
          </p:cNvSpPr>
          <p:nvPr/>
        </p:nvSpPr>
        <p:spPr bwMode="auto">
          <a:xfrm>
            <a:off x="5929361" y="63064"/>
            <a:ext cx="227012" cy="300038"/>
          </a:xfrm>
          <a:prstGeom prst="downArrow">
            <a:avLst>
              <a:gd name="adj1" fmla="val 50000"/>
              <a:gd name="adj2" fmla="val 33042"/>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4914</TotalTime>
  <Words>2391</Words>
  <Application>Microsoft Office PowerPoint</Application>
  <PresentationFormat>Letter Paper (8.5x11 in)</PresentationFormat>
  <Paragraphs>238</Paragraphs>
  <Slides>30</Slides>
  <Notes>12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Compras Públicas Sostenibles</vt:lpstr>
      <vt:lpstr>Slide 2</vt:lpstr>
      <vt:lpstr>Investigaciones, manuales, artículos </vt:lpstr>
      <vt:lpstr>www.comprasresponsables.org </vt:lpstr>
      <vt:lpstr>Slide 5</vt:lpstr>
      <vt:lpstr>2 niveles de implementación</vt:lpstr>
      <vt:lpstr>Slide 7</vt:lpstr>
      <vt:lpstr>Slide 8</vt:lpstr>
      <vt:lpstr>Ecuador incluye el tema de sostenibilidad en las compras desde su Constitución: “Art. 288.- Las compras públicas cumplirán con criterios de eficiencia, transparencia, calidad, responsabilidad ambiental y social. Se priorizarán los productos y servicios nacionales, en particular los provenientes de la economía popular y solidaria, y de las micro, pequeñas y medianas unidades productivas.”   </vt:lpstr>
      <vt:lpstr> Directiva de Contratación Pública N 17: En mayo de 2014, se publica esta directiva de compras que establece conceptos y parámetros básicos que faciliten a las entidades públicas el desarrollar, fomentar y potenciar criterios de carácter inclusivos al momento de efectuar sus procedimientos de contratación de bienes y servicios, sean estos de impacto ambiental o social, así como también el fomento de una amplia participación de empresas de distintos tamaños y de todo tipo de proveedores, sin importar su sexo, etnia o condición física.   </vt:lpstr>
      <vt:lpstr>Slide 11</vt:lpstr>
      <vt:lpstr>Slide 12</vt:lpstr>
      <vt:lpstr>Slide 13</vt:lpstr>
      <vt:lpstr>Slide 14</vt:lpstr>
      <vt:lpstr>Argentina</vt:lpstr>
      <vt:lpstr>Slide 16</vt:lpstr>
      <vt:lpstr>Reglamento sobre Llantas de Desecho Nº 33745  (del año 2007)</vt:lpstr>
      <vt:lpstr>Decreto Nº 315/010   (del año 2010)</vt:lpstr>
      <vt:lpstr>Slide 19</vt:lpstr>
      <vt:lpstr>Slide 20</vt:lpstr>
      <vt:lpstr>Slide 21</vt:lpstr>
      <vt:lpstr>Slide 22</vt:lpstr>
      <vt:lpstr>Slide 23</vt:lpstr>
      <vt:lpstr>Slide 24</vt:lpstr>
      <vt:lpstr>Consideraciones finales </vt:lpstr>
      <vt:lpstr>Consideraciones finales </vt:lpstr>
      <vt:lpstr>Slide 27</vt:lpstr>
      <vt:lpstr>Recordar que son diversos los actores involucrados, a quienes se necesita sensibilizar y crear capacidades</vt:lpstr>
      <vt:lpstr>Slide 29</vt:lpstr>
      <vt:lpstr>Slide 30</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INLINGUA 103453</dc:creator>
  <cp:lastModifiedBy>Sylvia Aguilar</cp:lastModifiedBy>
  <cp:revision>254</cp:revision>
  <dcterms:created xsi:type="dcterms:W3CDTF">2010-06-17T23:11:43Z</dcterms:created>
  <dcterms:modified xsi:type="dcterms:W3CDTF">2014-10-23T05:07:47Z</dcterms:modified>
</cp:coreProperties>
</file>